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  <p:sldId id="297" r:id="rId4"/>
    <p:sldId id="260" r:id="rId5"/>
    <p:sldId id="261" r:id="rId6"/>
    <p:sldId id="298" r:id="rId7"/>
    <p:sldId id="299" r:id="rId8"/>
    <p:sldId id="264" r:id="rId9"/>
    <p:sldId id="265" r:id="rId10"/>
    <p:sldId id="300" r:id="rId11"/>
    <p:sldId id="301" r:id="rId12"/>
    <p:sldId id="302" r:id="rId13"/>
    <p:sldId id="267" r:id="rId14"/>
    <p:sldId id="268" r:id="rId15"/>
    <p:sldId id="290" r:id="rId16"/>
    <p:sldId id="304" r:id="rId17"/>
    <p:sldId id="291" r:id="rId18"/>
    <p:sldId id="273" r:id="rId19"/>
    <p:sldId id="272" r:id="rId20"/>
    <p:sldId id="305" r:id="rId21"/>
    <p:sldId id="292" r:id="rId22"/>
    <p:sldId id="295" r:id="rId23"/>
    <p:sldId id="294" r:id="rId24"/>
    <p:sldId id="306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303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8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58"/>
    <p:restoredTop sz="94586"/>
  </p:normalViewPr>
  <p:slideViewPr>
    <p:cSldViewPr snapToGrid="0" snapToObjects="1">
      <p:cViewPr varScale="1">
        <p:scale>
          <a:sx n="104" d="100"/>
          <a:sy n="104" d="100"/>
        </p:scale>
        <p:origin x="232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0082E5-97D1-4A99-B970-60F2EED94B77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C797F02-73D3-4698-AB3A-4F0DE1C7DD6B}">
      <dgm:prSet phldrT="[Text]" custT="1"/>
      <dgm:spPr/>
      <dgm:t>
        <a:bodyPr/>
        <a:lstStyle/>
        <a:p>
          <a:r>
            <a:rPr lang="en-GB" sz="2700" b="1" dirty="0">
              <a:latin typeface="Eurostile" panose="020B0504020202050204"/>
            </a:rPr>
            <a:t>Action on Health Inequalities</a:t>
          </a:r>
        </a:p>
      </dgm:t>
    </dgm:pt>
    <dgm:pt modelId="{8930E66A-8331-4E95-B1B5-48CE4FAADF1D}" type="parTrans" cxnId="{14C3F547-944E-48E2-A1E2-5AB804AEEAAB}">
      <dgm:prSet/>
      <dgm:spPr/>
      <dgm:t>
        <a:bodyPr/>
        <a:lstStyle/>
        <a:p>
          <a:endParaRPr lang="en-GB">
            <a:latin typeface="Eurostile" panose="020B0504020202050204"/>
          </a:endParaRPr>
        </a:p>
      </dgm:t>
    </dgm:pt>
    <dgm:pt modelId="{3C424DB5-7C66-4A03-85B9-CD1BAB74CA4F}" type="sibTrans" cxnId="{14C3F547-944E-48E2-A1E2-5AB804AEEAAB}">
      <dgm:prSet/>
      <dgm:spPr/>
      <dgm:t>
        <a:bodyPr/>
        <a:lstStyle/>
        <a:p>
          <a:endParaRPr lang="en-GB">
            <a:latin typeface="Eurostile" panose="020B0504020202050204"/>
          </a:endParaRPr>
        </a:p>
      </dgm:t>
    </dgm:pt>
    <dgm:pt modelId="{9A34DA9E-B30B-4449-8119-8E14E150FE9C}">
      <dgm:prSet phldrT="[Text]" custT="1"/>
      <dgm:spPr/>
      <dgm:t>
        <a:bodyPr/>
        <a:lstStyle/>
        <a:p>
          <a:r>
            <a:rPr lang="en-GB" sz="2200" dirty="0">
              <a:latin typeface="Eurostile" panose="020B0504020202050204"/>
            </a:rPr>
            <a:t>Universal Healthcare Coverage</a:t>
          </a:r>
        </a:p>
      </dgm:t>
    </dgm:pt>
    <dgm:pt modelId="{C4022723-AC0A-4CC5-84BD-D08E5300B7C5}" type="parTrans" cxnId="{7760B017-30B8-4BD1-86E5-84F4865629CA}">
      <dgm:prSet/>
      <dgm:spPr/>
      <dgm:t>
        <a:bodyPr/>
        <a:lstStyle/>
        <a:p>
          <a:endParaRPr lang="en-GB">
            <a:latin typeface="Eurostile" panose="020B0504020202050204"/>
          </a:endParaRPr>
        </a:p>
      </dgm:t>
    </dgm:pt>
    <dgm:pt modelId="{F525496D-9108-4EC3-ABCB-B5E59DBE6E16}" type="sibTrans" cxnId="{7760B017-30B8-4BD1-86E5-84F4865629CA}">
      <dgm:prSet/>
      <dgm:spPr/>
      <dgm:t>
        <a:bodyPr/>
        <a:lstStyle/>
        <a:p>
          <a:endParaRPr lang="en-GB">
            <a:latin typeface="Eurostile" panose="020B0504020202050204"/>
          </a:endParaRPr>
        </a:p>
      </dgm:t>
    </dgm:pt>
    <dgm:pt modelId="{D957A11D-77AA-469B-AFF4-A13D46001EC9}">
      <dgm:prSet phldrT="[Text]" custT="1"/>
      <dgm:spPr/>
      <dgm:t>
        <a:bodyPr/>
        <a:lstStyle/>
        <a:p>
          <a:r>
            <a:rPr lang="en-GB" sz="2200" dirty="0">
              <a:latin typeface="Eurostile" panose="020B0504020202050204"/>
            </a:rPr>
            <a:t>Labour market regulation</a:t>
          </a:r>
        </a:p>
      </dgm:t>
    </dgm:pt>
    <dgm:pt modelId="{C180D4A4-6C0B-4E19-A98B-8DC0212F41A9}" type="parTrans" cxnId="{37D6D303-513B-438C-A3B5-4236B3C65859}">
      <dgm:prSet/>
      <dgm:spPr/>
      <dgm:t>
        <a:bodyPr/>
        <a:lstStyle/>
        <a:p>
          <a:endParaRPr lang="en-GB">
            <a:latin typeface="Eurostile" panose="020B0504020202050204"/>
          </a:endParaRPr>
        </a:p>
      </dgm:t>
    </dgm:pt>
    <dgm:pt modelId="{4DA98248-A7C3-4732-B641-5B432A25FC70}" type="sibTrans" cxnId="{37D6D303-513B-438C-A3B5-4236B3C65859}">
      <dgm:prSet/>
      <dgm:spPr/>
      <dgm:t>
        <a:bodyPr/>
        <a:lstStyle/>
        <a:p>
          <a:endParaRPr lang="en-GB">
            <a:latin typeface="Eurostile" panose="020B0504020202050204"/>
          </a:endParaRPr>
        </a:p>
      </dgm:t>
    </dgm:pt>
    <dgm:pt modelId="{B2E9348D-C654-499E-A2A8-49F87D5DA70B}">
      <dgm:prSet phldrT="[Text]" custT="1"/>
      <dgm:spPr/>
      <dgm:t>
        <a:bodyPr/>
        <a:lstStyle/>
        <a:p>
          <a:r>
            <a:rPr lang="en-GB" sz="2200" dirty="0">
              <a:latin typeface="Eurostile" panose="020B0504020202050204"/>
            </a:rPr>
            <a:t>Social fiscal policy</a:t>
          </a:r>
        </a:p>
      </dgm:t>
    </dgm:pt>
    <dgm:pt modelId="{E5C2069F-231E-435A-94AD-05C392CB15AF}" type="parTrans" cxnId="{6DEB8BAE-EE66-4EE2-99C7-ACA8537B2B80}">
      <dgm:prSet/>
      <dgm:spPr/>
      <dgm:t>
        <a:bodyPr/>
        <a:lstStyle/>
        <a:p>
          <a:endParaRPr lang="en-GB">
            <a:latin typeface="Eurostile" panose="020B0504020202050204"/>
          </a:endParaRPr>
        </a:p>
      </dgm:t>
    </dgm:pt>
    <dgm:pt modelId="{029F027C-81F3-4797-8004-A517DF06A17B}" type="sibTrans" cxnId="{6DEB8BAE-EE66-4EE2-99C7-ACA8537B2B80}">
      <dgm:prSet/>
      <dgm:spPr/>
      <dgm:t>
        <a:bodyPr/>
        <a:lstStyle/>
        <a:p>
          <a:endParaRPr lang="en-GB">
            <a:latin typeface="Eurostile" panose="020B0504020202050204"/>
          </a:endParaRPr>
        </a:p>
      </dgm:t>
    </dgm:pt>
    <dgm:pt modelId="{B4E381E0-57DF-4629-9677-D92E688E2D80}">
      <dgm:prSet phldrT="[Text]" custT="1"/>
      <dgm:spPr/>
      <dgm:t>
        <a:bodyPr/>
        <a:lstStyle/>
        <a:p>
          <a:r>
            <a:rPr lang="en-GB" sz="2200" dirty="0">
              <a:latin typeface="Eurostile" panose="020B0504020202050204"/>
            </a:rPr>
            <a:t>Health-related behaviour</a:t>
          </a:r>
        </a:p>
      </dgm:t>
    </dgm:pt>
    <dgm:pt modelId="{CC4797AB-D39B-4CAE-ADEE-106678A67AFE}" type="parTrans" cxnId="{108A2120-4305-4681-AFEC-1D06F003AB20}">
      <dgm:prSet/>
      <dgm:spPr/>
      <dgm:t>
        <a:bodyPr/>
        <a:lstStyle/>
        <a:p>
          <a:endParaRPr lang="en-GB">
            <a:latin typeface="Eurostile" panose="020B0504020202050204"/>
          </a:endParaRPr>
        </a:p>
      </dgm:t>
    </dgm:pt>
    <dgm:pt modelId="{BE0D0F5A-35E2-4929-81CE-1C01BDECB0E3}" type="sibTrans" cxnId="{108A2120-4305-4681-AFEC-1D06F003AB20}">
      <dgm:prSet/>
      <dgm:spPr/>
      <dgm:t>
        <a:bodyPr/>
        <a:lstStyle/>
        <a:p>
          <a:endParaRPr lang="en-GB">
            <a:latin typeface="Eurostile" panose="020B0504020202050204"/>
          </a:endParaRPr>
        </a:p>
      </dgm:t>
    </dgm:pt>
    <dgm:pt modelId="{97A98979-8772-425E-AAF2-AC1C66B59496}">
      <dgm:prSet phldrT="[Text]" custT="1"/>
      <dgm:spPr/>
      <dgm:t>
        <a:bodyPr/>
        <a:lstStyle/>
        <a:p>
          <a:r>
            <a:rPr lang="en-GB" sz="2200" dirty="0">
              <a:latin typeface="Eurostile" panose="020B0504020202050204"/>
            </a:rPr>
            <a:t>Access to education</a:t>
          </a:r>
        </a:p>
      </dgm:t>
    </dgm:pt>
    <dgm:pt modelId="{EE398E25-6582-4200-B8F0-DF37FE67256E}" type="parTrans" cxnId="{F2643677-6836-4D09-A1AF-4A27F6C269AA}">
      <dgm:prSet/>
      <dgm:spPr/>
      <dgm:t>
        <a:bodyPr/>
        <a:lstStyle/>
        <a:p>
          <a:endParaRPr lang="en-GB">
            <a:latin typeface="Eurostile" panose="020B0504020202050204"/>
          </a:endParaRPr>
        </a:p>
      </dgm:t>
    </dgm:pt>
    <dgm:pt modelId="{14A4654C-D7C5-46D3-A06F-91F8136C24A1}" type="sibTrans" cxnId="{F2643677-6836-4D09-A1AF-4A27F6C269AA}">
      <dgm:prSet/>
      <dgm:spPr/>
      <dgm:t>
        <a:bodyPr/>
        <a:lstStyle/>
        <a:p>
          <a:endParaRPr lang="en-GB">
            <a:latin typeface="Eurostile" panose="020B0504020202050204"/>
          </a:endParaRPr>
        </a:p>
      </dgm:t>
    </dgm:pt>
    <dgm:pt modelId="{728DA8A2-0DE7-4476-926D-12F6B2D6A985}">
      <dgm:prSet phldrT="[Text]" custT="1"/>
      <dgm:spPr/>
      <dgm:t>
        <a:bodyPr/>
        <a:lstStyle/>
        <a:p>
          <a:r>
            <a:rPr lang="en-GB" sz="2100" dirty="0">
              <a:latin typeface="Eurostile" panose="020B0504020202050204"/>
            </a:rPr>
            <a:t>Health impact </a:t>
          </a:r>
          <a:r>
            <a:rPr lang="en-GB" sz="2000" dirty="0">
              <a:latin typeface="Eurostile" panose="020B0504020202050204"/>
            </a:rPr>
            <a:t>assessments</a:t>
          </a:r>
          <a:endParaRPr lang="en-GB" sz="2100" dirty="0">
            <a:latin typeface="Eurostile" panose="020B0504020202050204"/>
          </a:endParaRPr>
        </a:p>
      </dgm:t>
    </dgm:pt>
    <dgm:pt modelId="{7EB7459D-50A7-4889-96D6-A96293303724}" type="parTrans" cxnId="{A66A9B61-AB9A-4B65-8FDD-AA89226563D5}">
      <dgm:prSet/>
      <dgm:spPr/>
      <dgm:t>
        <a:bodyPr/>
        <a:lstStyle/>
        <a:p>
          <a:endParaRPr lang="en-GB">
            <a:latin typeface="Eurostile" panose="020B0504020202050204"/>
          </a:endParaRPr>
        </a:p>
      </dgm:t>
    </dgm:pt>
    <dgm:pt modelId="{271F0F52-48BF-4FD2-BD1E-6EF5528ED716}" type="sibTrans" cxnId="{A66A9B61-AB9A-4B65-8FDD-AA89226563D5}">
      <dgm:prSet/>
      <dgm:spPr/>
      <dgm:t>
        <a:bodyPr/>
        <a:lstStyle/>
        <a:p>
          <a:endParaRPr lang="en-GB">
            <a:latin typeface="Eurostile" panose="020B0504020202050204"/>
          </a:endParaRPr>
        </a:p>
      </dgm:t>
    </dgm:pt>
    <dgm:pt modelId="{74871EF0-2F21-4764-8D78-2E47E839019E}" type="pres">
      <dgm:prSet presAssocID="{4B0082E5-97D1-4A99-B970-60F2EED94B7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0AFD3289-18EA-4A02-9857-A92EC90D7524}" type="pres">
      <dgm:prSet presAssocID="{0C797F02-73D3-4698-AB3A-4F0DE1C7DD6B}" presName="Parent" presStyleLbl="node0" presStyleIdx="0" presStyleCnt="1" custLinFactNeighborX="12" custLinFactNeighborY="14">
        <dgm:presLayoutVars>
          <dgm:chMax val="6"/>
          <dgm:chPref val="6"/>
        </dgm:presLayoutVars>
      </dgm:prSet>
      <dgm:spPr/>
    </dgm:pt>
    <dgm:pt modelId="{B43BE5D4-83F3-423C-9569-06C53C5DF216}" type="pres">
      <dgm:prSet presAssocID="{9A34DA9E-B30B-4449-8119-8E14E150FE9C}" presName="Accent1" presStyleCnt="0"/>
      <dgm:spPr/>
    </dgm:pt>
    <dgm:pt modelId="{6DB836D7-5274-480A-ABFC-7A75AAF11589}" type="pres">
      <dgm:prSet presAssocID="{9A34DA9E-B30B-4449-8119-8E14E150FE9C}" presName="Accent" presStyleLbl="bgShp" presStyleIdx="0" presStyleCnt="6"/>
      <dgm:spPr/>
    </dgm:pt>
    <dgm:pt modelId="{75C1D242-ABCF-4563-9FAA-CAC56F4449F5}" type="pres">
      <dgm:prSet presAssocID="{9A34DA9E-B30B-4449-8119-8E14E150FE9C}" presName="Child1" presStyleLbl="node1" presStyleIdx="0" presStyleCnt="6" custScaleX="104131" custScaleY="103712">
        <dgm:presLayoutVars>
          <dgm:chMax val="0"/>
          <dgm:chPref val="0"/>
          <dgm:bulletEnabled val="1"/>
        </dgm:presLayoutVars>
      </dgm:prSet>
      <dgm:spPr/>
    </dgm:pt>
    <dgm:pt modelId="{20B0F543-7755-49E2-A2E9-6025A5D1B9D2}" type="pres">
      <dgm:prSet presAssocID="{D957A11D-77AA-469B-AFF4-A13D46001EC9}" presName="Accent2" presStyleCnt="0"/>
      <dgm:spPr/>
    </dgm:pt>
    <dgm:pt modelId="{A39DC6FE-2E6D-423F-932C-3A52889C019C}" type="pres">
      <dgm:prSet presAssocID="{D957A11D-77AA-469B-AFF4-A13D46001EC9}" presName="Accent" presStyleLbl="bgShp" presStyleIdx="1" presStyleCnt="6"/>
      <dgm:spPr>
        <a:noFill/>
      </dgm:spPr>
    </dgm:pt>
    <dgm:pt modelId="{851C4057-67A5-40E4-975E-0176F45103BD}" type="pres">
      <dgm:prSet presAssocID="{D957A11D-77AA-469B-AFF4-A13D46001EC9}" presName="Child2" presStyleLbl="node1" presStyleIdx="1" presStyleCnt="6" custScaleX="104131" custScaleY="103712">
        <dgm:presLayoutVars>
          <dgm:chMax val="0"/>
          <dgm:chPref val="0"/>
          <dgm:bulletEnabled val="1"/>
        </dgm:presLayoutVars>
      </dgm:prSet>
      <dgm:spPr/>
    </dgm:pt>
    <dgm:pt modelId="{C8D41F9F-53A9-4D95-A2AD-3C5D2AFEA936}" type="pres">
      <dgm:prSet presAssocID="{B2E9348D-C654-499E-A2A8-49F87D5DA70B}" presName="Accent3" presStyleCnt="0"/>
      <dgm:spPr/>
    </dgm:pt>
    <dgm:pt modelId="{F7EA7687-9FF8-432D-8E4F-C5A1859F44EA}" type="pres">
      <dgm:prSet presAssocID="{B2E9348D-C654-499E-A2A8-49F87D5DA70B}" presName="Accent" presStyleLbl="bgShp" presStyleIdx="2" presStyleCnt="6"/>
      <dgm:spPr>
        <a:noFill/>
      </dgm:spPr>
    </dgm:pt>
    <dgm:pt modelId="{59650F80-179C-4859-8083-CE56100E9BD3}" type="pres">
      <dgm:prSet presAssocID="{B2E9348D-C654-499E-A2A8-49F87D5DA70B}" presName="Child3" presStyleLbl="node1" presStyleIdx="2" presStyleCnt="6" custScaleX="104131" custScaleY="103712">
        <dgm:presLayoutVars>
          <dgm:chMax val="0"/>
          <dgm:chPref val="0"/>
          <dgm:bulletEnabled val="1"/>
        </dgm:presLayoutVars>
      </dgm:prSet>
      <dgm:spPr/>
    </dgm:pt>
    <dgm:pt modelId="{27052A05-53E2-42EC-9AAE-50D18A578565}" type="pres">
      <dgm:prSet presAssocID="{B4E381E0-57DF-4629-9677-D92E688E2D80}" presName="Accent4" presStyleCnt="0"/>
      <dgm:spPr/>
    </dgm:pt>
    <dgm:pt modelId="{ED68CE11-D66F-412B-914E-C22F598884F9}" type="pres">
      <dgm:prSet presAssocID="{B4E381E0-57DF-4629-9677-D92E688E2D80}" presName="Accent" presStyleLbl="bgShp" presStyleIdx="3" presStyleCnt="6"/>
      <dgm:spPr>
        <a:noFill/>
      </dgm:spPr>
    </dgm:pt>
    <dgm:pt modelId="{6C2A0CD1-FBEE-4F90-86E6-AE797CB68D9C}" type="pres">
      <dgm:prSet presAssocID="{B4E381E0-57DF-4629-9677-D92E688E2D80}" presName="Child4" presStyleLbl="node1" presStyleIdx="3" presStyleCnt="6" custScaleX="104131" custScaleY="103712">
        <dgm:presLayoutVars>
          <dgm:chMax val="0"/>
          <dgm:chPref val="0"/>
          <dgm:bulletEnabled val="1"/>
        </dgm:presLayoutVars>
      </dgm:prSet>
      <dgm:spPr/>
    </dgm:pt>
    <dgm:pt modelId="{6A636B9F-F567-4013-8FC7-F4D629C0E7AE}" type="pres">
      <dgm:prSet presAssocID="{97A98979-8772-425E-AAF2-AC1C66B59496}" presName="Accent5" presStyleCnt="0"/>
      <dgm:spPr/>
    </dgm:pt>
    <dgm:pt modelId="{4FE59BE6-D3B1-41A7-9734-340C5E30D1D0}" type="pres">
      <dgm:prSet presAssocID="{97A98979-8772-425E-AAF2-AC1C66B59496}" presName="Accent" presStyleLbl="bgShp" presStyleIdx="4" presStyleCnt="6"/>
      <dgm:spPr>
        <a:noFill/>
      </dgm:spPr>
    </dgm:pt>
    <dgm:pt modelId="{860E1FD4-82A8-4E24-9A2D-3CB29607A6E8}" type="pres">
      <dgm:prSet presAssocID="{97A98979-8772-425E-AAF2-AC1C66B59496}" presName="Child5" presStyleLbl="node1" presStyleIdx="4" presStyleCnt="6" custScaleX="104131" custScaleY="103712">
        <dgm:presLayoutVars>
          <dgm:chMax val="0"/>
          <dgm:chPref val="0"/>
          <dgm:bulletEnabled val="1"/>
        </dgm:presLayoutVars>
      </dgm:prSet>
      <dgm:spPr/>
    </dgm:pt>
    <dgm:pt modelId="{4FAAAABF-B443-4E3D-BDE7-F76C0F9871F3}" type="pres">
      <dgm:prSet presAssocID="{728DA8A2-0DE7-4476-926D-12F6B2D6A985}" presName="Accent6" presStyleCnt="0"/>
      <dgm:spPr/>
    </dgm:pt>
    <dgm:pt modelId="{DB765581-C4C4-4B25-8443-1D0C89B87185}" type="pres">
      <dgm:prSet presAssocID="{728DA8A2-0DE7-4476-926D-12F6B2D6A985}" presName="Accent" presStyleLbl="bgShp" presStyleIdx="5" presStyleCnt="6"/>
      <dgm:spPr>
        <a:noFill/>
      </dgm:spPr>
    </dgm:pt>
    <dgm:pt modelId="{28619558-E177-4A21-A1BA-980977695A86}" type="pres">
      <dgm:prSet presAssocID="{728DA8A2-0DE7-4476-926D-12F6B2D6A985}" presName="Child6" presStyleLbl="node1" presStyleIdx="5" presStyleCnt="6" custScaleX="104131" custScaleY="103712">
        <dgm:presLayoutVars>
          <dgm:chMax val="0"/>
          <dgm:chPref val="0"/>
          <dgm:bulletEnabled val="1"/>
        </dgm:presLayoutVars>
      </dgm:prSet>
      <dgm:spPr/>
    </dgm:pt>
  </dgm:ptLst>
  <dgm:cxnLst>
    <dgm:cxn modelId="{37D6D303-513B-438C-A3B5-4236B3C65859}" srcId="{0C797F02-73D3-4698-AB3A-4F0DE1C7DD6B}" destId="{D957A11D-77AA-469B-AFF4-A13D46001EC9}" srcOrd="1" destOrd="0" parTransId="{C180D4A4-6C0B-4E19-A98B-8DC0212F41A9}" sibTransId="{4DA98248-A7C3-4732-B641-5B432A25FC70}"/>
    <dgm:cxn modelId="{CEFBE107-F8F2-4773-A068-244931A16176}" type="presOf" srcId="{9A34DA9E-B30B-4449-8119-8E14E150FE9C}" destId="{75C1D242-ABCF-4563-9FAA-CAC56F4449F5}" srcOrd="0" destOrd="0" presId="urn:microsoft.com/office/officeart/2011/layout/HexagonRadial"/>
    <dgm:cxn modelId="{8DF6DC08-420C-45A1-881B-DCED187683F2}" type="presOf" srcId="{D957A11D-77AA-469B-AFF4-A13D46001EC9}" destId="{851C4057-67A5-40E4-975E-0176F45103BD}" srcOrd="0" destOrd="0" presId="urn:microsoft.com/office/officeart/2011/layout/HexagonRadial"/>
    <dgm:cxn modelId="{7E17660A-0B13-42F9-86AF-436929BAF3F7}" type="presOf" srcId="{0C797F02-73D3-4698-AB3A-4F0DE1C7DD6B}" destId="{0AFD3289-18EA-4A02-9857-A92EC90D7524}" srcOrd="0" destOrd="0" presId="urn:microsoft.com/office/officeart/2011/layout/HexagonRadial"/>
    <dgm:cxn modelId="{7760B017-30B8-4BD1-86E5-84F4865629CA}" srcId="{0C797F02-73D3-4698-AB3A-4F0DE1C7DD6B}" destId="{9A34DA9E-B30B-4449-8119-8E14E150FE9C}" srcOrd="0" destOrd="0" parTransId="{C4022723-AC0A-4CC5-84BD-D08E5300B7C5}" sibTransId="{F525496D-9108-4EC3-ABCB-B5E59DBE6E16}"/>
    <dgm:cxn modelId="{108A2120-4305-4681-AFEC-1D06F003AB20}" srcId="{0C797F02-73D3-4698-AB3A-4F0DE1C7DD6B}" destId="{B4E381E0-57DF-4629-9677-D92E688E2D80}" srcOrd="3" destOrd="0" parTransId="{CC4797AB-D39B-4CAE-ADEE-106678A67AFE}" sibTransId="{BE0D0F5A-35E2-4929-81CE-1C01BDECB0E3}"/>
    <dgm:cxn modelId="{F2ED7539-801C-4EF5-8306-01B63C37E93C}" type="presOf" srcId="{B2E9348D-C654-499E-A2A8-49F87D5DA70B}" destId="{59650F80-179C-4859-8083-CE56100E9BD3}" srcOrd="0" destOrd="0" presId="urn:microsoft.com/office/officeart/2011/layout/HexagonRadial"/>
    <dgm:cxn modelId="{14C3F547-944E-48E2-A1E2-5AB804AEEAAB}" srcId="{4B0082E5-97D1-4A99-B970-60F2EED94B77}" destId="{0C797F02-73D3-4698-AB3A-4F0DE1C7DD6B}" srcOrd="0" destOrd="0" parTransId="{8930E66A-8331-4E95-B1B5-48CE4FAADF1D}" sibTransId="{3C424DB5-7C66-4A03-85B9-CD1BAB74CA4F}"/>
    <dgm:cxn modelId="{A66A9B61-AB9A-4B65-8FDD-AA89226563D5}" srcId="{0C797F02-73D3-4698-AB3A-4F0DE1C7DD6B}" destId="{728DA8A2-0DE7-4476-926D-12F6B2D6A985}" srcOrd="5" destOrd="0" parTransId="{7EB7459D-50A7-4889-96D6-A96293303724}" sibTransId="{271F0F52-48BF-4FD2-BD1E-6EF5528ED716}"/>
    <dgm:cxn modelId="{F2643677-6836-4D09-A1AF-4A27F6C269AA}" srcId="{0C797F02-73D3-4698-AB3A-4F0DE1C7DD6B}" destId="{97A98979-8772-425E-AAF2-AC1C66B59496}" srcOrd="4" destOrd="0" parTransId="{EE398E25-6582-4200-B8F0-DF37FE67256E}" sibTransId="{14A4654C-D7C5-46D3-A06F-91F8136C24A1}"/>
    <dgm:cxn modelId="{AAABDF7F-1B65-49FC-B1B5-D353B802E948}" type="presOf" srcId="{97A98979-8772-425E-AAF2-AC1C66B59496}" destId="{860E1FD4-82A8-4E24-9A2D-3CB29607A6E8}" srcOrd="0" destOrd="0" presId="urn:microsoft.com/office/officeart/2011/layout/HexagonRadial"/>
    <dgm:cxn modelId="{CF66EFAD-043B-40F6-8CE6-F909B7AD6C19}" type="presOf" srcId="{728DA8A2-0DE7-4476-926D-12F6B2D6A985}" destId="{28619558-E177-4A21-A1BA-980977695A86}" srcOrd="0" destOrd="0" presId="urn:microsoft.com/office/officeart/2011/layout/HexagonRadial"/>
    <dgm:cxn modelId="{6DEB8BAE-EE66-4EE2-99C7-ACA8537B2B80}" srcId="{0C797F02-73D3-4698-AB3A-4F0DE1C7DD6B}" destId="{B2E9348D-C654-499E-A2A8-49F87D5DA70B}" srcOrd="2" destOrd="0" parTransId="{E5C2069F-231E-435A-94AD-05C392CB15AF}" sibTransId="{029F027C-81F3-4797-8004-A517DF06A17B}"/>
    <dgm:cxn modelId="{DD1716D3-FBF1-4101-A8F9-846F81572D40}" type="presOf" srcId="{4B0082E5-97D1-4A99-B970-60F2EED94B77}" destId="{74871EF0-2F21-4764-8D78-2E47E839019E}" srcOrd="0" destOrd="0" presId="urn:microsoft.com/office/officeart/2011/layout/HexagonRadial"/>
    <dgm:cxn modelId="{3B538EEA-C8C7-4660-B235-D4B386B0EA1F}" type="presOf" srcId="{B4E381E0-57DF-4629-9677-D92E688E2D80}" destId="{6C2A0CD1-FBEE-4F90-86E6-AE797CB68D9C}" srcOrd="0" destOrd="0" presId="urn:microsoft.com/office/officeart/2011/layout/HexagonRadial"/>
    <dgm:cxn modelId="{C8C5176A-57A5-4774-AF53-14372189EA84}" type="presParOf" srcId="{74871EF0-2F21-4764-8D78-2E47E839019E}" destId="{0AFD3289-18EA-4A02-9857-A92EC90D7524}" srcOrd="0" destOrd="0" presId="urn:microsoft.com/office/officeart/2011/layout/HexagonRadial"/>
    <dgm:cxn modelId="{80BEF20E-B44A-4303-A6A7-8D554B65A068}" type="presParOf" srcId="{74871EF0-2F21-4764-8D78-2E47E839019E}" destId="{B43BE5D4-83F3-423C-9569-06C53C5DF216}" srcOrd="1" destOrd="0" presId="urn:microsoft.com/office/officeart/2011/layout/HexagonRadial"/>
    <dgm:cxn modelId="{C2C92DBB-95DB-4601-AE49-EF378A6D0D87}" type="presParOf" srcId="{B43BE5D4-83F3-423C-9569-06C53C5DF216}" destId="{6DB836D7-5274-480A-ABFC-7A75AAF11589}" srcOrd="0" destOrd="0" presId="urn:microsoft.com/office/officeart/2011/layout/HexagonRadial"/>
    <dgm:cxn modelId="{2CDF623D-FC2D-4114-B7F0-2F45E7744D49}" type="presParOf" srcId="{74871EF0-2F21-4764-8D78-2E47E839019E}" destId="{75C1D242-ABCF-4563-9FAA-CAC56F4449F5}" srcOrd="2" destOrd="0" presId="urn:microsoft.com/office/officeart/2011/layout/HexagonRadial"/>
    <dgm:cxn modelId="{4AFDBB99-1182-4BF0-8AB7-865F8E448EDA}" type="presParOf" srcId="{74871EF0-2F21-4764-8D78-2E47E839019E}" destId="{20B0F543-7755-49E2-A2E9-6025A5D1B9D2}" srcOrd="3" destOrd="0" presId="urn:microsoft.com/office/officeart/2011/layout/HexagonRadial"/>
    <dgm:cxn modelId="{0723AC6B-7042-439A-8B04-5F007AB80B18}" type="presParOf" srcId="{20B0F543-7755-49E2-A2E9-6025A5D1B9D2}" destId="{A39DC6FE-2E6D-423F-932C-3A52889C019C}" srcOrd="0" destOrd="0" presId="urn:microsoft.com/office/officeart/2011/layout/HexagonRadial"/>
    <dgm:cxn modelId="{3478FB8D-1A43-4F93-83CF-564605F22A92}" type="presParOf" srcId="{74871EF0-2F21-4764-8D78-2E47E839019E}" destId="{851C4057-67A5-40E4-975E-0176F45103BD}" srcOrd="4" destOrd="0" presId="urn:microsoft.com/office/officeart/2011/layout/HexagonRadial"/>
    <dgm:cxn modelId="{18FAD5A7-FB25-4E4F-8E16-86E404F31EDB}" type="presParOf" srcId="{74871EF0-2F21-4764-8D78-2E47E839019E}" destId="{C8D41F9F-53A9-4D95-A2AD-3C5D2AFEA936}" srcOrd="5" destOrd="0" presId="urn:microsoft.com/office/officeart/2011/layout/HexagonRadial"/>
    <dgm:cxn modelId="{A8321B00-B501-40F1-A15F-77BED4DEEFD3}" type="presParOf" srcId="{C8D41F9F-53A9-4D95-A2AD-3C5D2AFEA936}" destId="{F7EA7687-9FF8-432D-8E4F-C5A1859F44EA}" srcOrd="0" destOrd="0" presId="urn:microsoft.com/office/officeart/2011/layout/HexagonRadial"/>
    <dgm:cxn modelId="{25E6CE41-326C-4735-AC83-3C38E38DA02E}" type="presParOf" srcId="{74871EF0-2F21-4764-8D78-2E47E839019E}" destId="{59650F80-179C-4859-8083-CE56100E9BD3}" srcOrd="6" destOrd="0" presId="urn:microsoft.com/office/officeart/2011/layout/HexagonRadial"/>
    <dgm:cxn modelId="{81A66DC6-243A-445E-A3C2-267700D03BA2}" type="presParOf" srcId="{74871EF0-2F21-4764-8D78-2E47E839019E}" destId="{27052A05-53E2-42EC-9AAE-50D18A578565}" srcOrd="7" destOrd="0" presId="urn:microsoft.com/office/officeart/2011/layout/HexagonRadial"/>
    <dgm:cxn modelId="{075CB5ED-6994-45BF-93D3-AC9AEDD055DD}" type="presParOf" srcId="{27052A05-53E2-42EC-9AAE-50D18A578565}" destId="{ED68CE11-D66F-412B-914E-C22F598884F9}" srcOrd="0" destOrd="0" presId="urn:microsoft.com/office/officeart/2011/layout/HexagonRadial"/>
    <dgm:cxn modelId="{6B83CD21-7752-486D-8ECC-8FC990E20BA2}" type="presParOf" srcId="{74871EF0-2F21-4764-8D78-2E47E839019E}" destId="{6C2A0CD1-FBEE-4F90-86E6-AE797CB68D9C}" srcOrd="8" destOrd="0" presId="urn:microsoft.com/office/officeart/2011/layout/HexagonRadial"/>
    <dgm:cxn modelId="{B9AFFFBC-8526-4A71-9A4C-F90F8603E633}" type="presParOf" srcId="{74871EF0-2F21-4764-8D78-2E47E839019E}" destId="{6A636B9F-F567-4013-8FC7-F4D629C0E7AE}" srcOrd="9" destOrd="0" presId="urn:microsoft.com/office/officeart/2011/layout/HexagonRadial"/>
    <dgm:cxn modelId="{1762CDD7-20E5-4AC9-BC16-4D763F9398C4}" type="presParOf" srcId="{6A636B9F-F567-4013-8FC7-F4D629C0E7AE}" destId="{4FE59BE6-D3B1-41A7-9734-340C5E30D1D0}" srcOrd="0" destOrd="0" presId="urn:microsoft.com/office/officeart/2011/layout/HexagonRadial"/>
    <dgm:cxn modelId="{F17017A5-248F-416A-9F07-150D932B6C25}" type="presParOf" srcId="{74871EF0-2F21-4764-8D78-2E47E839019E}" destId="{860E1FD4-82A8-4E24-9A2D-3CB29607A6E8}" srcOrd="10" destOrd="0" presId="urn:microsoft.com/office/officeart/2011/layout/HexagonRadial"/>
    <dgm:cxn modelId="{C6C208F6-1A98-4462-BE04-1FFCA67E8ADD}" type="presParOf" srcId="{74871EF0-2F21-4764-8D78-2E47E839019E}" destId="{4FAAAABF-B443-4E3D-BDE7-F76C0F9871F3}" srcOrd="11" destOrd="0" presId="urn:microsoft.com/office/officeart/2011/layout/HexagonRadial"/>
    <dgm:cxn modelId="{1DE4F4FB-9131-4942-8C0A-26EFF775F0D0}" type="presParOf" srcId="{4FAAAABF-B443-4E3D-BDE7-F76C0F9871F3}" destId="{DB765581-C4C4-4B25-8443-1D0C89B87185}" srcOrd="0" destOrd="0" presId="urn:microsoft.com/office/officeart/2011/layout/HexagonRadial"/>
    <dgm:cxn modelId="{5EC0B90E-A6CC-4D1E-BD19-B97605BB095B}" type="presParOf" srcId="{74871EF0-2F21-4764-8D78-2E47E839019E}" destId="{28619558-E177-4A21-A1BA-980977695A86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FD3289-18EA-4A02-9857-A92EC90D7524}">
      <dsp:nvSpPr>
        <dsp:cNvPr id="0" name=""/>
        <dsp:cNvSpPr/>
      </dsp:nvSpPr>
      <dsp:spPr>
        <a:xfrm>
          <a:off x="3554552" y="2097111"/>
          <a:ext cx="2665109" cy="2305427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b="1" kern="1200" dirty="0">
              <a:latin typeface="Eurostile" panose="020B0504020202050204"/>
            </a:rPr>
            <a:t>Action on Health Inequalities</a:t>
          </a:r>
        </a:p>
      </dsp:txBody>
      <dsp:txXfrm>
        <a:off x="3996198" y="2479153"/>
        <a:ext cx="1781817" cy="1541343"/>
      </dsp:txXfrm>
    </dsp:sp>
    <dsp:sp modelId="{A39DC6FE-2E6D-423F-932C-3A52889C019C}">
      <dsp:nvSpPr>
        <dsp:cNvPr id="0" name=""/>
        <dsp:cNvSpPr/>
      </dsp:nvSpPr>
      <dsp:spPr>
        <a:xfrm>
          <a:off x="5223103" y="993797"/>
          <a:ext cx="1005537" cy="866403"/>
        </a:xfrm>
        <a:prstGeom prst="hexagon">
          <a:avLst>
            <a:gd name="adj" fmla="val 28900"/>
            <a:gd name="vf" fmla="val 11547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C1D242-ABCF-4563-9FAA-CAC56F4449F5}">
      <dsp:nvSpPr>
        <dsp:cNvPr id="0" name=""/>
        <dsp:cNvSpPr/>
      </dsp:nvSpPr>
      <dsp:spPr>
        <a:xfrm>
          <a:off x="3754616" y="-35068"/>
          <a:ext cx="2274260" cy="1959585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latin typeface="Eurostile" panose="020B0504020202050204"/>
            </a:rPr>
            <a:t>Universal Healthcare Coverage</a:t>
          </a:r>
        </a:p>
      </dsp:txBody>
      <dsp:txXfrm>
        <a:off x="4130755" y="289027"/>
        <a:ext cx="1521982" cy="1311395"/>
      </dsp:txXfrm>
    </dsp:sp>
    <dsp:sp modelId="{F7EA7687-9FF8-432D-8E4F-C5A1859F44EA}">
      <dsp:nvSpPr>
        <dsp:cNvPr id="0" name=""/>
        <dsp:cNvSpPr/>
      </dsp:nvSpPr>
      <dsp:spPr>
        <a:xfrm>
          <a:off x="6396644" y="2613510"/>
          <a:ext cx="1005537" cy="866403"/>
        </a:xfrm>
        <a:prstGeom prst="hexagon">
          <a:avLst>
            <a:gd name="adj" fmla="val 28900"/>
            <a:gd name="vf" fmla="val 11547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1C4057-67A5-40E4-975E-0176F45103BD}">
      <dsp:nvSpPr>
        <dsp:cNvPr id="0" name=""/>
        <dsp:cNvSpPr/>
      </dsp:nvSpPr>
      <dsp:spPr>
        <a:xfrm>
          <a:off x="5757633" y="1127069"/>
          <a:ext cx="2274260" cy="1959585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latin typeface="Eurostile" panose="020B0504020202050204"/>
            </a:rPr>
            <a:t>Labour market regulation</a:t>
          </a:r>
        </a:p>
      </dsp:txBody>
      <dsp:txXfrm>
        <a:off x="6133772" y="1451164"/>
        <a:ext cx="1521982" cy="1311395"/>
      </dsp:txXfrm>
    </dsp:sp>
    <dsp:sp modelId="{ED68CE11-D66F-412B-914E-C22F598884F9}">
      <dsp:nvSpPr>
        <dsp:cNvPr id="0" name=""/>
        <dsp:cNvSpPr/>
      </dsp:nvSpPr>
      <dsp:spPr>
        <a:xfrm>
          <a:off x="5581426" y="4441863"/>
          <a:ext cx="1005537" cy="866403"/>
        </a:xfrm>
        <a:prstGeom prst="hexagon">
          <a:avLst>
            <a:gd name="adj" fmla="val 28900"/>
            <a:gd name="vf" fmla="val 11547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650F80-179C-4859-8083-CE56100E9BD3}">
      <dsp:nvSpPr>
        <dsp:cNvPr id="0" name=""/>
        <dsp:cNvSpPr/>
      </dsp:nvSpPr>
      <dsp:spPr>
        <a:xfrm>
          <a:off x="5757633" y="3411698"/>
          <a:ext cx="2274260" cy="1959585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latin typeface="Eurostile" panose="020B0504020202050204"/>
            </a:rPr>
            <a:t>Social fiscal policy</a:t>
          </a:r>
        </a:p>
      </dsp:txBody>
      <dsp:txXfrm>
        <a:off x="6133772" y="3735793"/>
        <a:ext cx="1521982" cy="1311395"/>
      </dsp:txXfrm>
    </dsp:sp>
    <dsp:sp modelId="{4FE59BE6-D3B1-41A7-9734-340C5E30D1D0}">
      <dsp:nvSpPr>
        <dsp:cNvPr id="0" name=""/>
        <dsp:cNvSpPr/>
      </dsp:nvSpPr>
      <dsp:spPr>
        <a:xfrm>
          <a:off x="3559192" y="4631653"/>
          <a:ext cx="1005537" cy="866403"/>
        </a:xfrm>
        <a:prstGeom prst="hexagon">
          <a:avLst>
            <a:gd name="adj" fmla="val 28900"/>
            <a:gd name="vf" fmla="val 11547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2A0CD1-FBEE-4F90-86E6-AE797CB68D9C}">
      <dsp:nvSpPr>
        <dsp:cNvPr id="0" name=""/>
        <dsp:cNvSpPr/>
      </dsp:nvSpPr>
      <dsp:spPr>
        <a:xfrm>
          <a:off x="3754616" y="4575136"/>
          <a:ext cx="2274260" cy="1959585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latin typeface="Eurostile" panose="020B0504020202050204"/>
            </a:rPr>
            <a:t>Health-related behaviour</a:t>
          </a:r>
        </a:p>
      </dsp:txBody>
      <dsp:txXfrm>
        <a:off x="4130755" y="4899231"/>
        <a:ext cx="1521982" cy="1311395"/>
      </dsp:txXfrm>
    </dsp:sp>
    <dsp:sp modelId="{DB765581-C4C4-4B25-8443-1D0C89B87185}">
      <dsp:nvSpPr>
        <dsp:cNvPr id="0" name=""/>
        <dsp:cNvSpPr/>
      </dsp:nvSpPr>
      <dsp:spPr>
        <a:xfrm>
          <a:off x="2366433" y="3012589"/>
          <a:ext cx="1005537" cy="866403"/>
        </a:xfrm>
        <a:prstGeom prst="hexagon">
          <a:avLst>
            <a:gd name="adj" fmla="val 28900"/>
            <a:gd name="vf" fmla="val 11547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0E1FD4-82A8-4E24-9A2D-3CB29607A6E8}">
      <dsp:nvSpPr>
        <dsp:cNvPr id="0" name=""/>
        <dsp:cNvSpPr/>
      </dsp:nvSpPr>
      <dsp:spPr>
        <a:xfrm>
          <a:off x="1742301" y="3412998"/>
          <a:ext cx="2274260" cy="1959585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latin typeface="Eurostile" panose="020B0504020202050204"/>
            </a:rPr>
            <a:t>Access to education</a:t>
          </a:r>
        </a:p>
      </dsp:txBody>
      <dsp:txXfrm>
        <a:off x="2118440" y="3737093"/>
        <a:ext cx="1521982" cy="1311395"/>
      </dsp:txXfrm>
    </dsp:sp>
    <dsp:sp modelId="{28619558-E177-4A21-A1BA-980977695A86}">
      <dsp:nvSpPr>
        <dsp:cNvPr id="0" name=""/>
        <dsp:cNvSpPr/>
      </dsp:nvSpPr>
      <dsp:spPr>
        <a:xfrm>
          <a:off x="1742301" y="1124470"/>
          <a:ext cx="2274260" cy="1959585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latin typeface="Eurostile" panose="020B0504020202050204"/>
            </a:rPr>
            <a:t>Health impact </a:t>
          </a:r>
          <a:r>
            <a:rPr lang="en-GB" sz="2000" kern="1200" dirty="0">
              <a:latin typeface="Eurostile" panose="020B0504020202050204"/>
            </a:rPr>
            <a:t>assessments</a:t>
          </a:r>
          <a:endParaRPr lang="en-GB" sz="2100" kern="1200" dirty="0">
            <a:latin typeface="Eurostile" panose="020B0504020202050204"/>
          </a:endParaRPr>
        </a:p>
      </dsp:txBody>
      <dsp:txXfrm>
        <a:off x="2118440" y="1448565"/>
        <a:ext cx="1521982" cy="13113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9298-0ACF-F645-91DE-348B1927DDE6}" type="datetimeFigureOut">
              <a:rPr lang="en-US" smtClean="0"/>
              <a:t>10/9/18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6380E-35FE-E449-BF70-93980AA98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273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9298-0ACF-F645-91DE-348B1927DDE6}" type="datetimeFigureOut">
              <a:rPr lang="en-US" smtClean="0"/>
              <a:t>10/9/18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6380E-35FE-E449-BF70-93980AA98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676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9298-0ACF-F645-91DE-348B1927DDE6}" type="datetimeFigureOut">
              <a:rPr lang="en-US" smtClean="0"/>
              <a:t>10/9/18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6380E-35FE-E449-BF70-93980AA98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22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9298-0ACF-F645-91DE-348B1927DDE6}" type="datetimeFigureOut">
              <a:rPr lang="en-US" smtClean="0"/>
              <a:t>10/9/18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6380E-35FE-E449-BF70-93980AA98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881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9298-0ACF-F645-91DE-348B1927DDE6}" type="datetimeFigureOut">
              <a:rPr lang="en-US" smtClean="0"/>
              <a:t>10/9/18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6380E-35FE-E449-BF70-93980AA98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331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9298-0ACF-F645-91DE-348B1927DDE6}" type="datetimeFigureOut">
              <a:rPr lang="en-US" smtClean="0"/>
              <a:t>10/9/18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6380E-35FE-E449-BF70-93980AA98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697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9298-0ACF-F645-91DE-348B1927DDE6}" type="datetimeFigureOut">
              <a:rPr lang="en-US" smtClean="0"/>
              <a:t>10/9/18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6380E-35FE-E449-BF70-93980AA98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830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9298-0ACF-F645-91DE-348B1927DDE6}" type="datetimeFigureOut">
              <a:rPr lang="en-US" smtClean="0"/>
              <a:t>10/9/18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6380E-35FE-E449-BF70-93980AA98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31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9298-0ACF-F645-91DE-348B1927DDE6}" type="datetimeFigureOut">
              <a:rPr lang="en-US" smtClean="0"/>
              <a:t>10/9/18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6380E-35FE-E449-BF70-93980AA98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007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9298-0ACF-F645-91DE-348B1927DDE6}" type="datetimeFigureOut">
              <a:rPr lang="en-US" smtClean="0"/>
              <a:t>10/9/18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6380E-35FE-E449-BF70-93980AA98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831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9298-0ACF-F645-91DE-348B1927DDE6}" type="datetimeFigureOut">
              <a:rPr lang="en-US" smtClean="0"/>
              <a:t>10/9/18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6380E-35FE-E449-BF70-93980AA98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781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Eurostile" panose="020B0504020202050204" pitchFamily="34" charset="77"/>
              </a:defRPr>
            </a:lvl1pPr>
          </a:lstStyle>
          <a:p>
            <a:fld id="{C6969298-0ACF-F645-91DE-348B1927DDE6}" type="datetimeFigureOut">
              <a:rPr lang="en-US" smtClean="0"/>
              <a:pPr/>
              <a:t>10/9/18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Eurostile" panose="020B0504020202050204" pitchFamily="34" charset="77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Eurostile" panose="020B0504020202050204" pitchFamily="34" charset="77"/>
              </a:defRPr>
            </a:lvl1pPr>
          </a:lstStyle>
          <a:p>
            <a:fld id="{F5E6380E-35FE-E449-BF70-93980AA988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0071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Eurostile" panose="020B0504020202050204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Eurostile" panose="020B0504020202050204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Eurostile" panose="020B0504020202050204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Eurostile" panose="020B0504020202050204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Eurostile" panose="020B0504020202050204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Eurostile" panose="020B050402020205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43D49-23AE-4E43-9FC1-33F9A4F05B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Health Inequalities in Europe: </a:t>
            </a:r>
            <a:r>
              <a:rPr lang="en-US" dirty="0"/>
              <a:t>Setting the Stage for Progressive Policy Action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884A68-8E7F-794C-A05E-EA1C64003D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267421"/>
          </a:xfrm>
        </p:spPr>
        <p:txBody>
          <a:bodyPr anchor="b">
            <a:normAutofit/>
          </a:bodyPr>
          <a:lstStyle/>
          <a:p>
            <a:endParaRPr lang="en-US" dirty="0"/>
          </a:p>
          <a:p>
            <a:r>
              <a:rPr lang="en-US" sz="2800" dirty="0"/>
              <a:t>Timon Forster</a:t>
            </a:r>
          </a:p>
          <a:p>
            <a:r>
              <a:rPr lang="en-US" sz="2800" dirty="0"/>
              <a:t>Alexander Kentikelenis</a:t>
            </a:r>
          </a:p>
          <a:p>
            <a:r>
              <a:rPr lang="en-US" sz="2800" dirty="0"/>
              <a:t>Clare </a:t>
            </a:r>
            <a:r>
              <a:rPr lang="en-US" sz="2800" dirty="0" err="1"/>
              <a:t>Bambra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687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E8543C7-339D-2745-85D5-70CCB873D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Non-communicable diseases in Europe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E83A0FF-8D2F-C14F-9BEE-F5177198164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6C4B46B-37FA-F54D-988C-BDB2EE9C64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33656" y="1825625"/>
            <a:ext cx="3320143" cy="4844274"/>
          </a:xfrm>
        </p:spPr>
        <p:txBody>
          <a:bodyPr anchor="b">
            <a:normAutofit/>
          </a:bodyPr>
          <a:lstStyle/>
          <a:p>
            <a:pPr marL="0" indent="0">
              <a:buNone/>
            </a:pPr>
            <a:r>
              <a:rPr lang="en-GB" sz="2200" u="sng" dirty="0">
                <a:cs typeface="Arial" panose="020B0604020202020204" pitchFamily="34" charset="0"/>
              </a:rPr>
              <a:t>Note</a:t>
            </a:r>
            <a:r>
              <a:rPr lang="en-GB" sz="2200" dirty="0">
                <a:cs typeface="Arial" panose="020B0604020202020204" pitchFamily="34" charset="0"/>
              </a:rPr>
              <a:t>: Data refer to 2014.</a:t>
            </a:r>
          </a:p>
          <a:p>
            <a:pPr marL="0" indent="0">
              <a:buNone/>
            </a:pPr>
            <a:r>
              <a:rPr lang="en-GB" sz="2200" u="sng" dirty="0">
                <a:cs typeface="Arial" panose="020B0604020202020204" pitchFamily="34" charset="0"/>
              </a:rPr>
              <a:t>Source</a:t>
            </a:r>
            <a:r>
              <a:rPr lang="en-GB" sz="2200" dirty="0">
                <a:cs typeface="Arial" panose="020B0604020202020204" pitchFamily="34" charset="0"/>
              </a:rPr>
              <a:t>: Authors, based on data by McNamara et al. (2017) from the European Social Survey 2014.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97A4440-D8AE-8B44-ADEE-B4A521D8C7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85899"/>
            <a:ext cx="7086522" cy="518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867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E8543C7-339D-2745-85D5-70CCB873D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of being a daily smoker by education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E83A0FF-8D2F-C14F-9BEE-F5177198164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6C4B46B-37FA-F54D-988C-BDB2EE9C64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33656" y="1825625"/>
            <a:ext cx="3320143" cy="4844274"/>
          </a:xfrm>
        </p:spPr>
        <p:txBody>
          <a:bodyPr anchor="b">
            <a:normAutofit/>
          </a:bodyPr>
          <a:lstStyle/>
          <a:p>
            <a:pPr marL="0" indent="0">
              <a:buNone/>
            </a:pPr>
            <a:r>
              <a:rPr lang="en-GB" sz="2200" u="sng" dirty="0">
                <a:cs typeface="Arial" panose="020B0604020202020204" pitchFamily="34" charset="0"/>
              </a:rPr>
              <a:t>Note</a:t>
            </a:r>
            <a:r>
              <a:rPr lang="en-GB" sz="2200" dirty="0">
                <a:cs typeface="Arial" panose="020B0604020202020204" pitchFamily="34" charset="0"/>
              </a:rPr>
              <a:t>: Data refer to 2014.</a:t>
            </a:r>
          </a:p>
          <a:p>
            <a:pPr marL="0" indent="0">
              <a:buNone/>
            </a:pPr>
            <a:r>
              <a:rPr lang="en-GB" sz="2200" u="sng" dirty="0">
                <a:cs typeface="Arial" panose="020B0604020202020204" pitchFamily="34" charset="0"/>
              </a:rPr>
              <a:t>Source</a:t>
            </a:r>
            <a:r>
              <a:rPr lang="en-GB" sz="2200" dirty="0">
                <a:cs typeface="Arial" panose="020B0604020202020204" pitchFamily="34" charset="0"/>
              </a:rPr>
              <a:t>: Authors, based on data by </a:t>
            </a:r>
            <a:r>
              <a:rPr lang="en-GB" sz="2200" dirty="0" err="1">
                <a:cs typeface="Arial" panose="020B0604020202020204" pitchFamily="34" charset="0"/>
              </a:rPr>
              <a:t>Huijts</a:t>
            </a:r>
            <a:r>
              <a:rPr lang="en-GB" sz="2200" dirty="0">
                <a:cs typeface="Arial" panose="020B0604020202020204" pitchFamily="34" charset="0"/>
              </a:rPr>
              <a:t> et al. (2017) from the European Social Survey 2014.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97A4440-D8AE-8B44-ADEE-B4A521D8C7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85899"/>
            <a:ext cx="7086522" cy="518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850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E8543C7-339D-2745-85D5-70CCB873D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Problematic health literacy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E83A0FF-8D2F-C14F-9BEE-F5177198164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6C4B46B-37FA-F54D-988C-BDB2EE9C64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33656" y="1825625"/>
            <a:ext cx="3804117" cy="4844274"/>
          </a:xfrm>
        </p:spPr>
        <p:txBody>
          <a:bodyPr anchor="b">
            <a:normAutofit/>
          </a:bodyPr>
          <a:lstStyle/>
          <a:p>
            <a:pPr marL="0" indent="0">
              <a:buNone/>
            </a:pPr>
            <a:r>
              <a:rPr lang="en-GB" sz="2200" u="sng" dirty="0">
                <a:cs typeface="Arial" panose="020B0604020202020204" pitchFamily="34" charset="0"/>
              </a:rPr>
              <a:t>Note</a:t>
            </a:r>
            <a:r>
              <a:rPr lang="en-GB" sz="2200" dirty="0">
                <a:cs typeface="Arial" panose="020B0604020202020204" pitchFamily="34" charset="0"/>
              </a:rPr>
              <a:t>: Data refer to 2015. Social status is self-assessed.</a:t>
            </a:r>
          </a:p>
          <a:p>
            <a:pPr marL="0" indent="0">
              <a:buNone/>
            </a:pPr>
            <a:r>
              <a:rPr lang="en-GB" sz="2200" u="sng" dirty="0">
                <a:cs typeface="Arial" panose="020B0604020202020204" pitchFamily="34" charset="0"/>
              </a:rPr>
              <a:t>Source</a:t>
            </a:r>
            <a:r>
              <a:rPr lang="en-GB" sz="2200" dirty="0">
                <a:cs typeface="Arial" panose="020B0604020202020204" pitchFamily="34" charset="0"/>
              </a:rPr>
              <a:t>: Authors, based on data by </a:t>
            </a:r>
            <a:r>
              <a:rPr lang="en-GB" sz="2200" dirty="0" err="1">
                <a:cs typeface="Arial" panose="020B0604020202020204" pitchFamily="34" charset="0"/>
              </a:rPr>
              <a:t>Sørensen</a:t>
            </a:r>
            <a:r>
              <a:rPr lang="en-GB" sz="2200" dirty="0">
                <a:cs typeface="Arial" panose="020B0604020202020204" pitchFamily="34" charset="0"/>
              </a:rPr>
              <a:t> et al. (2015).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97A4440-D8AE-8B44-ADEE-B4A521D8C7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85899"/>
            <a:ext cx="7086522" cy="518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933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2C59973-AD03-4443-BFA7-166BD5556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determines</a:t>
            </a:r>
            <a:br>
              <a:rPr lang="en-US" dirty="0"/>
            </a:br>
            <a:r>
              <a:rPr lang="en-US" dirty="0"/>
              <a:t>health inequalities?</a:t>
            </a:r>
          </a:p>
        </p:txBody>
      </p:sp>
    </p:spTree>
    <p:extLst>
      <p:ext uri="{BB962C8B-B14F-4D97-AF65-F5344CB8AC3E}">
        <p14:creationId xmlns:p14="http://schemas.microsoft.com/office/powerpoint/2010/main" val="1320291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8690A5-F6FE-7249-B2E4-84D4A027C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Institutions matter!</a:t>
            </a:r>
          </a:p>
        </p:txBody>
      </p:sp>
      <p:sp>
        <p:nvSpPr>
          <p:cNvPr id="5" name="AutoShape 40">
            <a:extLst>
              <a:ext uri="{FF2B5EF4-FFF2-40B4-BE49-F238E27FC236}">
                <a16:creationId xmlns:a16="http://schemas.microsoft.com/office/drawing/2014/main" id="{E33470B6-AAA3-5548-A659-92982E1CF8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0972" y="5483727"/>
            <a:ext cx="7336813" cy="756948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i="0" u="none" strike="noStrike" cap="none" normalizeH="0" baseline="0" dirty="0">
                <a:ln>
                  <a:noFill/>
                </a:ln>
                <a:effectLst/>
                <a:latin typeface="Eurostile" panose="020B0504020202050204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Social Gradient in Health</a:t>
            </a:r>
            <a:endParaRPr kumimoji="0" lang="en-US" altLang="en-US" sz="2400" i="0" u="none" strike="noStrike" cap="none" normalizeH="0" baseline="0" dirty="0">
              <a:ln>
                <a:noFill/>
              </a:ln>
              <a:effectLst/>
              <a:latin typeface="Eurostile" panose="020B0504020202050204" pitchFamily="34" charset="77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1B514A5-AF7B-FC4D-A2D7-485D16736285}"/>
              </a:ext>
            </a:extLst>
          </p:cNvPr>
          <p:cNvGrpSpPr/>
          <p:nvPr/>
        </p:nvGrpSpPr>
        <p:grpSpPr>
          <a:xfrm>
            <a:off x="2510972" y="2249957"/>
            <a:ext cx="2851860" cy="3232037"/>
            <a:chOff x="5764205" y="2208456"/>
            <a:chExt cx="2050129" cy="2372422"/>
          </a:xfrm>
          <a:noFill/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616719CC-D42B-6B45-817A-A59DFF2A3901}"/>
                </a:ext>
              </a:extLst>
            </p:cNvPr>
            <p:cNvCxnSpPr>
              <a:cxnSpLocks/>
              <a:stCxn id="9" idx="2"/>
            </p:cNvCxnSpPr>
            <p:nvPr/>
          </p:nvCxnSpPr>
          <p:spPr>
            <a:xfrm flipH="1">
              <a:off x="6778129" y="3257010"/>
              <a:ext cx="11141" cy="1323868"/>
            </a:xfrm>
            <a:prstGeom prst="straightConnector1">
              <a:avLst/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9" name="Rounded Rectangle 7">
              <a:extLst>
                <a:ext uri="{FF2B5EF4-FFF2-40B4-BE49-F238E27FC236}">
                  <a16:creationId xmlns:a16="http://schemas.microsoft.com/office/drawing/2014/main" id="{3E81C99E-F737-6249-A844-A18AE50846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4205" y="2208456"/>
              <a:ext cx="2050129" cy="1048554"/>
            </a:xfrm>
            <a:prstGeom prst="roundRect">
              <a:avLst>
                <a:gd name="adj" fmla="val 16667"/>
              </a:avLst>
            </a:prstGeom>
            <a:grp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1" i="0" u="none" strike="noStrike" cap="none" normalizeH="0" baseline="0" dirty="0">
                  <a:ln>
                    <a:noFill/>
                  </a:ln>
                  <a:effectLst/>
                  <a:latin typeface="Eurostile" panose="020B0504020202050204" pitchFamily="34" charset="77"/>
                  <a:ea typeface="Times New Roman" panose="02020603050405020304" pitchFamily="18" charset="0"/>
                  <a:cs typeface="Arial" panose="020B0604020202020204" pitchFamily="34" charset="0"/>
                </a:rPr>
                <a:t>Social &amp; Health Policy: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200" dirty="0">
                  <a:latin typeface="Eurostile" panose="020B0504020202050204" pitchFamily="34" charset="77"/>
                  <a:cs typeface="Arial" panose="020B0604020202020204" pitchFamily="34" charset="0"/>
                </a:rPr>
                <a:t>Welfare provision;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200" dirty="0">
                  <a:latin typeface="Eurostile" panose="020B0504020202050204" pitchFamily="34" charset="77"/>
                  <a:cs typeface="Arial" panose="020B0604020202020204" pitchFamily="34" charset="0"/>
                </a:rPr>
                <a:t>health systems</a:t>
              </a:r>
              <a:endPara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Eurostile" panose="020B0504020202050204" pitchFamily="34" charset="77"/>
                <a:cs typeface="Arial" panose="020B0604020202020204" pitchFamily="34" charset="0"/>
              </a:endParaRPr>
            </a:p>
          </p:txBody>
        </p:sp>
      </p:grpSp>
      <p:sp>
        <p:nvSpPr>
          <p:cNvPr id="10" name="Rounded Rectangle 7">
            <a:extLst>
              <a:ext uri="{FF2B5EF4-FFF2-40B4-BE49-F238E27FC236}">
                <a16:creationId xmlns:a16="http://schemas.microsoft.com/office/drawing/2014/main" id="{AEF48D20-531F-7440-8AF0-80BFAAA68D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5005" y="1338308"/>
            <a:ext cx="3162780" cy="1305237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latin typeface="Eurostile" panose="020B0504020202050204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Economic Policy: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200" dirty="0">
                <a:latin typeface="Eurostile" panose="020B0504020202050204" pitchFamily="34" charset="77"/>
                <a:cs typeface="Arial" panose="020B0604020202020204" pitchFamily="34" charset="0"/>
              </a:rPr>
              <a:t>Labor market deregulation; fiscal policy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effectLst/>
              <a:latin typeface="Eurostile" panose="020B0504020202050204" pitchFamily="34" charset="77"/>
              <a:cs typeface="Arial" panose="020B0604020202020204" pitchFamily="34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62B7D79-9FFB-BB43-BCDD-7A55B1D60522}"/>
              </a:ext>
            </a:extLst>
          </p:cNvPr>
          <p:cNvCxnSpPr>
            <a:cxnSpLocks/>
            <a:stCxn id="14" idx="2"/>
          </p:cNvCxnSpPr>
          <p:nvPr/>
        </p:nvCxnSpPr>
        <p:spPr>
          <a:xfrm>
            <a:off x="8266395" y="4806298"/>
            <a:ext cx="0" cy="675696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7C76B6C-0B1E-464B-94CA-EEA67E538C30}"/>
              </a:ext>
            </a:extLst>
          </p:cNvPr>
          <p:cNvCxnSpPr>
            <a:cxnSpLocks/>
            <a:stCxn id="10" idx="1"/>
            <a:endCxn id="9" idx="3"/>
          </p:cNvCxnSpPr>
          <p:nvPr/>
        </p:nvCxnSpPr>
        <p:spPr>
          <a:xfrm flipH="1">
            <a:off x="5362832" y="1990927"/>
            <a:ext cx="1322173" cy="973272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FF2434A-F56D-FD4B-9769-A5B51F65860B}"/>
              </a:ext>
            </a:extLst>
          </p:cNvPr>
          <p:cNvCxnSpPr>
            <a:cxnSpLocks/>
            <a:stCxn id="10" idx="2"/>
            <a:endCxn id="14" idx="0"/>
          </p:cNvCxnSpPr>
          <p:nvPr/>
        </p:nvCxnSpPr>
        <p:spPr>
          <a:xfrm>
            <a:off x="8266395" y="2643545"/>
            <a:ext cx="0" cy="677429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4" name="Rounded Rectangle 7">
            <a:extLst>
              <a:ext uri="{FF2B5EF4-FFF2-40B4-BE49-F238E27FC236}">
                <a16:creationId xmlns:a16="http://schemas.microsoft.com/office/drawing/2014/main" id="{380CB03B-8F8E-FA49-AF6F-529A5B5ED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5005" y="3320974"/>
            <a:ext cx="3162780" cy="1485324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latin typeface="Eurostile" panose="020B0504020202050204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Social Determinants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latin typeface="Eurostile" panose="020B0504020202050204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of Health:</a:t>
            </a: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200" dirty="0">
                <a:latin typeface="Eurostile" panose="020B0504020202050204" pitchFamily="34" charset="77"/>
                <a:cs typeface="Arial" panose="020B0604020202020204" pitchFamily="34" charset="0"/>
              </a:rPr>
              <a:t>Education; occupation; income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effectLst/>
              <a:latin typeface="Eurostile" panose="020B0504020202050204" pitchFamily="34" charset="7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334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E8543C7-339D-2745-85D5-70CCB873D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role of health systems</a:t>
            </a:r>
          </a:p>
        </p:txBody>
      </p:sp>
    </p:spTree>
    <p:extLst>
      <p:ext uri="{BB962C8B-B14F-4D97-AF65-F5344CB8AC3E}">
        <p14:creationId xmlns:p14="http://schemas.microsoft.com/office/powerpoint/2010/main" val="38778964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E8543C7-339D-2745-85D5-70CCB873D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role of health systems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E83A0FF-8D2F-C14F-9BEE-F5177198164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6C4B46B-37FA-F54D-988C-BDB2EE9C64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33656" y="1825625"/>
            <a:ext cx="3433414" cy="4844274"/>
          </a:xfrm>
        </p:spPr>
        <p:txBody>
          <a:bodyPr anchor="b">
            <a:normAutofit/>
          </a:bodyPr>
          <a:lstStyle/>
          <a:p>
            <a:pPr marL="0" indent="0">
              <a:buNone/>
            </a:pPr>
            <a:r>
              <a:rPr lang="en-GB" sz="2200" u="sng" dirty="0">
                <a:cs typeface="Arial" panose="020B0604020202020204" pitchFamily="34" charset="0"/>
              </a:rPr>
              <a:t>Note</a:t>
            </a:r>
            <a:r>
              <a:rPr lang="en-GB" sz="2200" dirty="0">
                <a:cs typeface="Arial" panose="020B0604020202020204" pitchFamily="34" charset="0"/>
              </a:rPr>
              <a:t>: Data refer to 2015. Observations are weighted by the relative population size, indicated by circle size.</a:t>
            </a:r>
          </a:p>
          <a:p>
            <a:pPr marL="0" indent="0">
              <a:buNone/>
            </a:pPr>
            <a:r>
              <a:rPr lang="en-GB" sz="2200" u="sng" dirty="0">
                <a:cs typeface="Arial" panose="020B0604020202020204" pitchFamily="34" charset="0"/>
              </a:rPr>
              <a:t>Source</a:t>
            </a:r>
            <a:r>
              <a:rPr lang="en-GB" sz="2200" dirty="0">
                <a:cs typeface="Arial" panose="020B0604020202020204" pitchFamily="34" charset="0"/>
              </a:rPr>
              <a:t>: Authors, based on data by Eurostat (2018), OECD/European Observatory on Health Systems &amp; Policies (2017).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97A4440-D8AE-8B44-ADEE-B4A521D8C7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85899"/>
            <a:ext cx="7086522" cy="518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4815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E83A0FF-8D2F-C14F-9BEE-F5177198164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6C4B46B-37FA-F54D-988C-BDB2EE9C64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33656" y="1825625"/>
            <a:ext cx="3320143" cy="4844274"/>
          </a:xfrm>
        </p:spPr>
        <p:txBody>
          <a:bodyPr anchor="b">
            <a:normAutofit/>
          </a:bodyPr>
          <a:lstStyle/>
          <a:p>
            <a:pPr marL="0" indent="0">
              <a:buNone/>
            </a:pPr>
            <a:r>
              <a:rPr lang="en-GB" sz="2200" u="sng" dirty="0">
                <a:cs typeface="Arial" panose="020B0604020202020204" pitchFamily="34" charset="0"/>
              </a:rPr>
              <a:t>Note</a:t>
            </a:r>
            <a:r>
              <a:rPr lang="en-GB" sz="2200" dirty="0">
                <a:cs typeface="Arial" panose="020B0604020202020204" pitchFamily="34" charset="0"/>
              </a:rPr>
              <a:t>: Unmet needs for a medical examination due to costs, distance to travel, or waiting times. Data refer to 2016. </a:t>
            </a:r>
          </a:p>
          <a:p>
            <a:pPr marL="0" indent="0">
              <a:buNone/>
            </a:pPr>
            <a:r>
              <a:rPr lang="en-GB" sz="2200" u="sng" dirty="0">
                <a:cs typeface="Arial" panose="020B0604020202020204" pitchFamily="34" charset="0"/>
              </a:rPr>
              <a:t>Source</a:t>
            </a:r>
            <a:r>
              <a:rPr lang="en-GB" sz="2200" dirty="0">
                <a:cs typeface="Arial" panose="020B0604020202020204" pitchFamily="34" charset="0"/>
              </a:rPr>
              <a:t>: Authors, based on data by Eurostat (2018).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97A4440-D8AE-8B44-ADEE-B4A521D8C7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85899"/>
            <a:ext cx="7086521" cy="518399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F32C845-DEF6-4CB8-B3C4-30AF12B34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The role of health systems </a:t>
            </a:r>
            <a:r>
              <a:rPr lang="en-US" baseline="-25000" dirty="0"/>
              <a:t>(continued)</a:t>
            </a:r>
          </a:p>
        </p:txBody>
      </p:sp>
    </p:spTree>
    <p:extLst>
      <p:ext uri="{BB962C8B-B14F-4D97-AF65-F5344CB8AC3E}">
        <p14:creationId xmlns:p14="http://schemas.microsoft.com/office/powerpoint/2010/main" val="30128645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304DB-877D-AA44-A8E9-F06A2269F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role of health systems </a:t>
            </a:r>
            <a:r>
              <a:rPr lang="en-US" baseline="-25000" dirty="0"/>
              <a:t>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34E843-BF9E-344F-B4B5-14C380C21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3581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dirty="0">
                <a:cs typeface="Arial" panose="020B0604020202020204" pitchFamily="34" charset="0"/>
              </a:rPr>
              <a:t>Various health system arrangements in Europe result in differential population coverage, but high in most countries</a:t>
            </a:r>
          </a:p>
          <a:p>
            <a:pPr>
              <a:lnSpc>
                <a:spcPct val="100000"/>
              </a:lnSpc>
            </a:pPr>
            <a:r>
              <a:rPr lang="en-GB" dirty="0">
                <a:cs typeface="Arial" panose="020B0604020202020204" pitchFamily="34" charset="0"/>
              </a:rPr>
              <a:t>Even so, higher socioeconomic status may carry benefits in terms of accessing health services (e.g., due to income, health literacy, social support, or personal networks)</a:t>
            </a:r>
          </a:p>
          <a:p>
            <a:pPr>
              <a:lnSpc>
                <a:spcPct val="100000"/>
              </a:lnSpc>
            </a:pPr>
            <a:r>
              <a:rPr lang="en-GB" dirty="0">
                <a:cs typeface="Arial" panose="020B0604020202020204" pitchFamily="34" charset="0"/>
              </a:rPr>
              <a:t>Individuals in particularly vulnerable situations: </a:t>
            </a:r>
          </a:p>
          <a:p>
            <a:pPr lvl="1">
              <a:lnSpc>
                <a:spcPct val="100000"/>
              </a:lnSpc>
            </a:pPr>
            <a:r>
              <a:rPr lang="en-GB" dirty="0">
                <a:cs typeface="Arial" panose="020B0604020202020204" pitchFamily="34" charset="0"/>
              </a:rPr>
              <a:t>Unemployed or atypical forms of work</a:t>
            </a:r>
          </a:p>
          <a:p>
            <a:pPr lvl="1">
              <a:lnSpc>
                <a:spcPct val="100000"/>
              </a:lnSpc>
            </a:pPr>
            <a:r>
              <a:rPr lang="en-GB" dirty="0">
                <a:cs typeface="Arial" panose="020B0604020202020204" pitchFamily="34" charset="0"/>
              </a:rPr>
              <a:t>Lacking citizenship, e.g., migrants</a:t>
            </a:r>
          </a:p>
          <a:p>
            <a:pPr lvl="1">
              <a:lnSpc>
                <a:spcPct val="100000"/>
              </a:lnSpc>
            </a:pPr>
            <a:r>
              <a:rPr lang="en-GB" dirty="0">
                <a:cs typeface="Arial" panose="020B0604020202020204" pitchFamily="34" charset="0"/>
              </a:rPr>
              <a:t>Ethnic minorities, e.g., Roma populations</a:t>
            </a:r>
          </a:p>
          <a:p>
            <a:pPr>
              <a:lnSpc>
                <a:spcPct val="100000"/>
              </a:lnSpc>
            </a:pPr>
            <a:r>
              <a:rPr lang="en-GB" sz="2400" dirty="0">
                <a:cs typeface="Arial" panose="020B0604020202020204" pitchFamily="34" charset="0"/>
              </a:rPr>
              <a:t> </a:t>
            </a:r>
            <a:r>
              <a:rPr lang="en-GB" dirty="0">
                <a:cs typeface="Arial" panose="020B0604020202020204" pitchFamily="34" charset="0"/>
              </a:rPr>
              <a:t>Unmet needs socially patterned across the entire population</a:t>
            </a:r>
          </a:p>
        </p:txBody>
      </p:sp>
    </p:spTree>
    <p:extLst>
      <p:ext uri="{BB962C8B-B14F-4D97-AF65-F5344CB8AC3E}">
        <p14:creationId xmlns:p14="http://schemas.microsoft.com/office/powerpoint/2010/main" val="4392902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479CE-7C4B-3C49-B0F8-14B18D14D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role of economic policies</a:t>
            </a:r>
          </a:p>
        </p:txBody>
      </p:sp>
    </p:spTree>
    <p:extLst>
      <p:ext uri="{BB962C8B-B14F-4D97-AF65-F5344CB8AC3E}">
        <p14:creationId xmlns:p14="http://schemas.microsoft.com/office/powerpoint/2010/main" val="623578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8D1238-7763-2540-A81E-A320BF533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1" cy="2852737"/>
          </a:xfrm>
        </p:spPr>
        <p:txBody>
          <a:bodyPr>
            <a:normAutofit/>
          </a:bodyPr>
          <a:lstStyle/>
          <a:p>
            <a:r>
              <a:rPr lang="en-US" dirty="0"/>
              <a:t>In some ways, the health of Europeans is better than ever</a:t>
            </a:r>
          </a:p>
        </p:txBody>
      </p:sp>
    </p:spTree>
    <p:extLst>
      <p:ext uri="{BB962C8B-B14F-4D97-AF65-F5344CB8AC3E}">
        <p14:creationId xmlns:p14="http://schemas.microsoft.com/office/powerpoint/2010/main" val="6233304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479CE-7C4B-3C49-B0F8-14B18D14D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role of economic policies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2894E0-D4E8-DE4B-9AD8-C412E5FF6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Institutional complementarities: different policy elements (e.g., health and social policy, economic regulation, and allocation of resources) fit together</a:t>
            </a:r>
          </a:p>
          <a:p>
            <a:r>
              <a:rPr lang="en-US" dirty="0"/>
              <a:t>The link between economic policies and health systems varies across the EU: Social health insurance-based health systems rely more heavily on employment contributions; tax-based health systems depend on fiscal policy.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7484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E83A0FF-8D2F-C14F-9BEE-F5177198164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6C4B46B-37FA-F54D-988C-BDB2EE9C64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33656" y="1825625"/>
            <a:ext cx="3320143" cy="4844274"/>
          </a:xfrm>
        </p:spPr>
        <p:txBody>
          <a:bodyPr anchor="b">
            <a:normAutofit/>
          </a:bodyPr>
          <a:lstStyle/>
          <a:p>
            <a:pPr marL="0" indent="0">
              <a:buNone/>
            </a:pPr>
            <a:r>
              <a:rPr lang="en-GB" sz="2200" u="sng" dirty="0">
                <a:cs typeface="Arial" panose="020B0604020202020204" pitchFamily="34" charset="0"/>
              </a:rPr>
              <a:t>Note</a:t>
            </a:r>
            <a:r>
              <a:rPr lang="en-GB" sz="2200" dirty="0">
                <a:cs typeface="Arial" panose="020B0604020202020204" pitchFamily="34" charset="0"/>
              </a:rPr>
              <a:t>: Total unemployment rate is the annual average as a share of the active population, from 25 to 74 years. Data refer to 2016.</a:t>
            </a:r>
          </a:p>
          <a:p>
            <a:pPr marL="0" indent="0">
              <a:buNone/>
            </a:pPr>
            <a:r>
              <a:rPr lang="en-GB" sz="2200" u="sng" dirty="0">
                <a:cs typeface="Arial" panose="020B0604020202020204" pitchFamily="34" charset="0"/>
              </a:rPr>
              <a:t>Source</a:t>
            </a:r>
            <a:r>
              <a:rPr lang="en-GB" sz="2200" dirty="0">
                <a:cs typeface="Arial" panose="020B0604020202020204" pitchFamily="34" charset="0"/>
              </a:rPr>
              <a:t>: Authors, based on data by Eurostat (2018).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97A4440-D8AE-8B44-ADEE-B4A521D8C7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85899"/>
            <a:ext cx="7086521" cy="518399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2AEF92B3-E932-41D5-A4C8-695D769B5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The role of economic policies </a:t>
            </a:r>
            <a:r>
              <a:rPr lang="en-US" baseline="-25000" dirty="0"/>
              <a:t>(continued)</a:t>
            </a:r>
          </a:p>
        </p:txBody>
      </p:sp>
    </p:spTree>
    <p:extLst>
      <p:ext uri="{BB962C8B-B14F-4D97-AF65-F5344CB8AC3E}">
        <p14:creationId xmlns:p14="http://schemas.microsoft.com/office/powerpoint/2010/main" val="32753434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E83A0FF-8D2F-C14F-9BEE-F5177198164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6C4B46B-37FA-F54D-988C-BDB2EE9C64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33656" y="1825625"/>
            <a:ext cx="3320143" cy="4844274"/>
          </a:xfrm>
        </p:spPr>
        <p:txBody>
          <a:bodyPr anchor="b">
            <a:normAutofit/>
          </a:bodyPr>
          <a:lstStyle/>
          <a:p>
            <a:pPr marL="0" indent="0">
              <a:buNone/>
            </a:pPr>
            <a:r>
              <a:rPr lang="en-GB" sz="2200" u="sng" dirty="0">
                <a:cs typeface="Arial" panose="020B0604020202020204" pitchFamily="34" charset="0"/>
              </a:rPr>
              <a:t>Note</a:t>
            </a:r>
            <a:r>
              <a:rPr lang="en-GB" sz="2200" dirty="0">
                <a:cs typeface="Arial" panose="020B0604020202020204" pitchFamily="34" charset="0"/>
              </a:rPr>
              <a:t>: Government expenditure refers to total general government spending.</a:t>
            </a:r>
          </a:p>
          <a:p>
            <a:pPr marL="0" indent="0">
              <a:buNone/>
            </a:pPr>
            <a:r>
              <a:rPr lang="en-GB" sz="2200" u="sng" dirty="0">
                <a:cs typeface="Arial" panose="020B0604020202020204" pitchFamily="34" charset="0"/>
              </a:rPr>
              <a:t>Source</a:t>
            </a:r>
            <a:r>
              <a:rPr lang="en-GB" sz="2200" dirty="0">
                <a:cs typeface="Arial" panose="020B0604020202020204" pitchFamily="34" charset="0"/>
              </a:rPr>
              <a:t>: Authors, based on data by Eurostat (2018).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97A4440-D8AE-8B44-ADEE-B4A521D8C7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1485899"/>
            <a:ext cx="7086519" cy="518399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2AEF92B3-E932-41D5-A4C8-695D769B5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The role of economic policies </a:t>
            </a:r>
            <a:r>
              <a:rPr lang="en-US" baseline="-25000" dirty="0"/>
              <a:t>(continued)</a:t>
            </a:r>
          </a:p>
        </p:txBody>
      </p:sp>
    </p:spTree>
    <p:extLst>
      <p:ext uri="{BB962C8B-B14F-4D97-AF65-F5344CB8AC3E}">
        <p14:creationId xmlns:p14="http://schemas.microsoft.com/office/powerpoint/2010/main" val="17762742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AEF92B3-E932-41D5-A4C8-695D769B5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The role of social determinants of health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6600469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E83A0FF-8D2F-C14F-9BEE-F517719816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26514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r>
              <a:rPr lang="en-GB" dirty="0"/>
              <a:t>The conditions in which people are born, grow, live, work, and age have important implications for population health and health inequalities.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6C4B46B-37FA-F54D-988C-BDB2EE9C64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3184" y="5449328"/>
            <a:ext cx="4990069" cy="1245283"/>
          </a:xfrm>
        </p:spPr>
        <p:txBody>
          <a:bodyPr anchor="b">
            <a:normAutofit/>
          </a:bodyPr>
          <a:lstStyle/>
          <a:p>
            <a:pPr marL="0" indent="0">
              <a:buNone/>
            </a:pPr>
            <a:r>
              <a:rPr lang="en-GB" sz="2200" u="sng" dirty="0">
                <a:cs typeface="Arial" panose="020B0604020202020204" pitchFamily="34" charset="0"/>
              </a:rPr>
              <a:t>Source:</a:t>
            </a:r>
            <a:r>
              <a:rPr lang="en-GB" sz="2200" dirty="0">
                <a:cs typeface="Arial" panose="020B0604020202020204" pitchFamily="34" charset="0"/>
              </a:rPr>
              <a:t> Dahlgren &amp; Whitehead (1991).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AEF92B3-E932-41D5-A4C8-695D769B5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The role of social determinants of health</a:t>
            </a:r>
            <a:endParaRPr lang="en-US" baseline="-25000" dirty="0"/>
          </a:p>
        </p:txBody>
      </p:sp>
      <p:pic>
        <p:nvPicPr>
          <p:cNvPr id="1026" name="Picture 2" descr="Image result for dahlgren social determinants">
            <a:extLst>
              <a:ext uri="{FF2B5EF4-FFF2-40B4-BE49-F238E27FC236}">
                <a16:creationId xmlns:a16="http://schemas.microsoft.com/office/drawing/2014/main" id="{1B2ED92F-8C17-C147-9B3B-0FDE1AF03C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1" t="10220"/>
          <a:stretch/>
        </p:blipFill>
        <p:spPr bwMode="auto">
          <a:xfrm>
            <a:off x="4806778" y="1424448"/>
            <a:ext cx="7742882" cy="5153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8573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43795-A9D7-E640-8C43-71E53ABF7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63649" cy="1325563"/>
          </a:xfrm>
        </p:spPr>
        <p:txBody>
          <a:bodyPr/>
          <a:lstStyle/>
          <a:p>
            <a:r>
              <a:rPr lang="en-US" dirty="0"/>
              <a:t>The role of social determinants of health </a:t>
            </a:r>
            <a:r>
              <a:rPr lang="en-US" baseline="-25000" dirty="0"/>
              <a:t>(cont’d)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DAD446-2996-E940-8921-682051D89B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88194" y="1825625"/>
            <a:ext cx="3865605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Good work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✓  </a:t>
            </a:r>
            <a:r>
              <a:rPr lang="en-US" dirty="0"/>
              <a:t>Higher wages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✓ </a:t>
            </a:r>
            <a:r>
              <a:rPr lang="en-US" dirty="0"/>
              <a:t> Self-worth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✓  </a:t>
            </a:r>
            <a:r>
              <a:rPr lang="en-US" dirty="0"/>
              <a:t>Social networks</a:t>
            </a:r>
          </a:p>
          <a:p>
            <a:pPr marL="0" indent="0">
              <a:buNone/>
            </a:pPr>
            <a:r>
              <a:rPr lang="en-US" b="1" dirty="0"/>
              <a:t>Precarious Employment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6"/>
                </a:solidFill>
              </a:rPr>
              <a:t>✕ </a:t>
            </a:r>
            <a:r>
              <a:rPr lang="en-US" dirty="0"/>
              <a:t> Stress and Insecurity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6"/>
                </a:solidFill>
              </a:rPr>
              <a:t>✕  </a:t>
            </a:r>
            <a:r>
              <a:rPr lang="en-US" dirty="0"/>
              <a:t>Long working hours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6"/>
                </a:solidFill>
              </a:rPr>
              <a:t>✕  </a:t>
            </a:r>
            <a:r>
              <a:rPr lang="en-US" dirty="0"/>
              <a:t>Lower wages</a:t>
            </a:r>
          </a:p>
          <a:p>
            <a:endParaRPr lang="en-US" dirty="0"/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DC0D7CF9-CA60-4646-874A-AFADEA74E4C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198" y="1468881"/>
            <a:ext cx="6151496" cy="4500000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1612CB8-E91E-044A-BD5B-1339CC4D73DF}"/>
              </a:ext>
            </a:extLst>
          </p:cNvPr>
          <p:cNvSpPr/>
          <p:nvPr/>
        </p:nvSpPr>
        <p:spPr>
          <a:xfrm>
            <a:off x="764055" y="6043373"/>
            <a:ext cx="807102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u="sng" dirty="0">
                <a:latin typeface="Eurostile" panose="020B0504020202050204" pitchFamily="34" charset="77"/>
                <a:cs typeface="Arial" panose="020B0604020202020204" pitchFamily="34" charset="0"/>
              </a:rPr>
              <a:t>Note</a:t>
            </a:r>
            <a:r>
              <a:rPr lang="en-GB" sz="2200" dirty="0">
                <a:latin typeface="Eurostile" panose="020B0504020202050204" pitchFamily="34" charset="77"/>
                <a:cs typeface="Arial" panose="020B0604020202020204" pitchFamily="34" charset="0"/>
              </a:rPr>
              <a:t>: Percentage of employees aged 20 to 64. Data refer to 2016. </a:t>
            </a:r>
          </a:p>
          <a:p>
            <a:r>
              <a:rPr lang="en-GB" sz="2200" u="sng" dirty="0">
                <a:latin typeface="Eurostile" panose="020B0504020202050204" pitchFamily="34" charset="77"/>
                <a:cs typeface="Arial" panose="020B0604020202020204" pitchFamily="34" charset="0"/>
              </a:rPr>
              <a:t>Source</a:t>
            </a:r>
            <a:r>
              <a:rPr lang="en-GB" sz="2200" dirty="0">
                <a:latin typeface="Eurostile" panose="020B0504020202050204" pitchFamily="34" charset="77"/>
                <a:cs typeface="Arial" panose="020B0604020202020204" pitchFamily="34" charset="0"/>
              </a:rPr>
              <a:t>: Authors, based on data by Eurostat (2018)</a:t>
            </a:r>
          </a:p>
        </p:txBody>
      </p:sp>
    </p:spTree>
    <p:extLst>
      <p:ext uri="{BB962C8B-B14F-4D97-AF65-F5344CB8AC3E}">
        <p14:creationId xmlns:p14="http://schemas.microsoft.com/office/powerpoint/2010/main" val="12478567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1707FA3-64D8-CD43-B61A-18B52E5F8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impact of</a:t>
            </a:r>
            <a:br>
              <a:rPr lang="en-US" dirty="0"/>
            </a:br>
            <a:r>
              <a:rPr lang="en-US" dirty="0"/>
              <a:t>health inequalities?</a:t>
            </a:r>
          </a:p>
        </p:txBody>
      </p:sp>
    </p:spTree>
    <p:extLst>
      <p:ext uri="{BB962C8B-B14F-4D97-AF65-F5344CB8AC3E}">
        <p14:creationId xmlns:p14="http://schemas.microsoft.com/office/powerpoint/2010/main" val="15016069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1A6502D-6A75-3C47-BF25-DD1201E54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cost of health inequalities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D629D9-B575-A94B-91BA-42B41A1DA0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Good health empowers individuals by allowing them to make better, informed choices regarding their lifestyle and health service access and utilisation.</a:t>
            </a:r>
          </a:p>
          <a:p>
            <a:r>
              <a:rPr lang="en-GB" dirty="0"/>
              <a:t>Ill-health associated with</a:t>
            </a:r>
          </a:p>
          <a:p>
            <a:pPr marL="457200" lvl="1" indent="0">
              <a:buNone/>
            </a:pPr>
            <a:r>
              <a:rPr lang="en-GB" dirty="0"/>
              <a:t>a) substantial welfare costs; and </a:t>
            </a:r>
          </a:p>
          <a:p>
            <a:pPr marL="457200" lvl="1" indent="0">
              <a:buNone/>
            </a:pPr>
            <a:r>
              <a:rPr lang="en-GB" dirty="0"/>
              <a:t>b) sizeable economic costs, due to absenteeism, unemployment, and lower productivity.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8654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FCC6905-AA56-8E41-B78C-C876070DF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word of caution:</a:t>
            </a:r>
            <a:br>
              <a:rPr lang="en-US" dirty="0"/>
            </a:br>
            <a:r>
              <a:rPr lang="en-US" dirty="0"/>
              <a:t>We know a lot, </a:t>
            </a:r>
            <a:br>
              <a:rPr lang="en-US" dirty="0"/>
            </a:br>
            <a:r>
              <a:rPr lang="en-US" dirty="0"/>
              <a:t>but we could know more</a:t>
            </a:r>
          </a:p>
        </p:txBody>
      </p:sp>
    </p:spTree>
    <p:extLst>
      <p:ext uri="{BB962C8B-B14F-4D97-AF65-F5344CB8AC3E}">
        <p14:creationId xmlns:p14="http://schemas.microsoft.com/office/powerpoint/2010/main" val="38823003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D862CC-55A5-004B-8D60-8B2F85905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research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E705D69-EF20-8F4E-A735-D97C4C63F1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dirty="0">
                <a:cs typeface="Arial" panose="020B0604020202020204" pitchFamily="34" charset="0"/>
              </a:rPr>
              <a:t>Better document the human, social and economic consequences of health inequalities.</a:t>
            </a:r>
          </a:p>
          <a:p>
            <a:pPr>
              <a:lnSpc>
                <a:spcPct val="100000"/>
              </a:lnSpc>
            </a:pPr>
            <a:r>
              <a:rPr lang="en-GB" dirty="0">
                <a:cs typeface="Arial" panose="020B0604020202020204" pitchFamily="34" charset="0"/>
              </a:rPr>
              <a:t>Focus on systematic analyses on what can be done to reduce health inequalities, rather than merely documenting the extent of health inequalities. </a:t>
            </a:r>
          </a:p>
          <a:p>
            <a:pPr>
              <a:lnSpc>
                <a:spcPct val="100000"/>
              </a:lnSpc>
            </a:pPr>
            <a:r>
              <a:rPr lang="en-GB" dirty="0">
                <a:cs typeface="Arial" panose="020B0604020202020204" pitchFamily="34" charset="0"/>
              </a:rPr>
              <a:t>Adopt an intersectional approach in research: study populations at the intersection of different demographic elements (e.g., gender, migrant status, or ethnicity).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562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8E86C-EDC8-3F42-A67A-BA75C8BD3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 expectancy at birth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65908D-F3D0-4526-9723-DCA5399C1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97" y="1446464"/>
            <a:ext cx="5905436" cy="43199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85D3397-7ABB-4A95-99EC-58BB0FB762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136" y="1446464"/>
            <a:ext cx="5905436" cy="4319999"/>
          </a:xfrm>
          <a:prstGeom prst="rect">
            <a:avLst/>
          </a:prstGeom>
        </p:spPr>
      </p:pic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D089DD58-485A-4AA2-94D7-CE574BF9AC55}"/>
              </a:ext>
            </a:extLst>
          </p:cNvPr>
          <p:cNvSpPr txBox="1">
            <a:spLocks/>
          </p:cNvSpPr>
          <p:nvPr/>
        </p:nvSpPr>
        <p:spPr>
          <a:xfrm>
            <a:off x="838200" y="5766464"/>
            <a:ext cx="11128131" cy="1009728"/>
          </a:xfrm>
          <a:prstGeom prst="rect">
            <a:avLst/>
          </a:prstGeom>
        </p:spPr>
        <p:txBody>
          <a:bodyPr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urostile" panose="020B0504020202050204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urostile" panose="020B0504020202050204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urostile" panose="020B0504020202050204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urostile" panose="020B0504020202050204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urostile" panose="020B05040202020502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sz="2200" dirty="0"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200" u="sng" dirty="0">
                <a:cs typeface="Arial" panose="020B0604020202020204" pitchFamily="34" charset="0"/>
              </a:rPr>
              <a:t>Source</a:t>
            </a:r>
            <a:r>
              <a:rPr lang="en-GB" sz="2200" dirty="0">
                <a:cs typeface="Arial" panose="020B0604020202020204" pitchFamily="34" charset="0"/>
              </a:rPr>
              <a:t>: Authors, based on data by Eurostat (2018).</a:t>
            </a:r>
            <a:endParaRPr lang="en-US" sz="2200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4FAAC6F4-2FEB-40BB-A83E-0CFB5F21C50A}"/>
              </a:ext>
            </a:extLst>
          </p:cNvPr>
          <p:cNvSpPr txBox="1">
            <a:spLocks/>
          </p:cNvSpPr>
          <p:nvPr/>
        </p:nvSpPr>
        <p:spPr>
          <a:xfrm>
            <a:off x="266699" y="1253105"/>
            <a:ext cx="902677" cy="660966"/>
          </a:xfrm>
          <a:prstGeom prst="rect">
            <a:avLst/>
          </a:prstGeom>
        </p:spPr>
        <p:txBody>
          <a:bodyPr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urostile" panose="020B0504020202050204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urostile" panose="020B0504020202050204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urostile" panose="020B0504020202050204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urostile" panose="020B0504020202050204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urostile" panose="020B05040202020502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200" u="sng" dirty="0">
                <a:solidFill>
                  <a:srgbClr val="011893"/>
                </a:solidFill>
                <a:cs typeface="Arial" panose="020B0604020202020204" pitchFamily="34" charset="0"/>
              </a:rPr>
              <a:t>Men</a:t>
            </a:r>
            <a:endParaRPr lang="en-US" sz="2200" dirty="0">
              <a:solidFill>
                <a:srgbClr val="011893"/>
              </a:solidFill>
            </a:endParaRP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0D92F82F-875B-49FB-811C-B1FEC42E77A3}"/>
              </a:ext>
            </a:extLst>
          </p:cNvPr>
          <p:cNvSpPr txBox="1">
            <a:spLocks/>
          </p:cNvSpPr>
          <p:nvPr/>
        </p:nvSpPr>
        <p:spPr>
          <a:xfrm>
            <a:off x="6248399" y="1253105"/>
            <a:ext cx="1190369" cy="660966"/>
          </a:xfrm>
          <a:prstGeom prst="rect">
            <a:avLst/>
          </a:prstGeom>
        </p:spPr>
        <p:txBody>
          <a:bodyPr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urostile" panose="020B0504020202050204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urostile" panose="020B0504020202050204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urostile" panose="020B0504020202050204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urostile" panose="020B0504020202050204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urostile" panose="020B05040202020502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200" u="sng" dirty="0">
                <a:solidFill>
                  <a:srgbClr val="011893"/>
                </a:solidFill>
                <a:cs typeface="Arial" panose="020B0604020202020204" pitchFamily="34" charset="0"/>
              </a:rPr>
              <a:t>Women</a:t>
            </a:r>
            <a:endParaRPr lang="en-US" sz="2200" dirty="0">
              <a:solidFill>
                <a:srgbClr val="0118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4561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24467D-3CBA-D745-864E-B2458C4BD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progressive agenda for action</a:t>
            </a:r>
          </a:p>
        </p:txBody>
      </p:sp>
    </p:spTree>
    <p:extLst>
      <p:ext uri="{BB962C8B-B14F-4D97-AF65-F5344CB8AC3E}">
        <p14:creationId xmlns:p14="http://schemas.microsoft.com/office/powerpoint/2010/main" val="27495323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34BFA41-DFAE-4579-AF25-06C7BD30D3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9514218"/>
              </p:ext>
            </p:extLst>
          </p:nvPr>
        </p:nvGraphicFramePr>
        <p:xfrm>
          <a:off x="1297459" y="197708"/>
          <a:ext cx="9774195" cy="6499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121201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8E81D-C41A-2E44-B8DE-DFFCEC0E4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3056" y="371066"/>
            <a:ext cx="3348681" cy="2832872"/>
          </a:xfrm>
        </p:spPr>
        <p:txBody>
          <a:bodyPr/>
          <a:lstStyle/>
          <a:p>
            <a:pPr algn="ctr"/>
            <a:r>
              <a:rPr lang="en-US" b="1" dirty="0"/>
              <a:t>Thank you!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1C3038-8BBF-1746-BFE6-DC653FD2B3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015"/>
          <a:stretch/>
        </p:blipFill>
        <p:spPr>
          <a:xfrm>
            <a:off x="5021737" y="371066"/>
            <a:ext cx="5726579" cy="61026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6E6DFE-DC73-FF4C-897C-132AF01451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45098" t="68815" b="13214"/>
          <a:stretch/>
        </p:blipFill>
        <p:spPr>
          <a:xfrm>
            <a:off x="7604299" y="4331808"/>
            <a:ext cx="3144017" cy="12324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326145-0B77-B143-8702-C46C7A2BB7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62019" t="61922" b="30242"/>
          <a:stretch/>
        </p:blipFill>
        <p:spPr>
          <a:xfrm>
            <a:off x="8573303" y="3854060"/>
            <a:ext cx="2175013" cy="5373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A80C5B1-B684-49D3-A72A-2C0ECF7D4B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11"/>
          <a:stretch/>
        </p:blipFill>
        <p:spPr>
          <a:xfrm>
            <a:off x="1673056" y="3203938"/>
            <a:ext cx="3348681" cy="14916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321A42-D290-4DDC-9D9A-0976527AB8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3056" y="4686067"/>
            <a:ext cx="3377623" cy="178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909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4C28C-CA2C-424F-BFE6-46462F98C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substantial inequalities </a:t>
            </a:r>
            <a:br>
              <a:rPr lang="en-US" dirty="0"/>
            </a:br>
            <a:r>
              <a:rPr lang="en-US" dirty="0"/>
              <a:t>in health persist</a:t>
            </a:r>
          </a:p>
        </p:txBody>
      </p:sp>
    </p:spTree>
    <p:extLst>
      <p:ext uri="{BB962C8B-B14F-4D97-AF65-F5344CB8AC3E}">
        <p14:creationId xmlns:p14="http://schemas.microsoft.com/office/powerpoint/2010/main" val="3449319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E8543C7-339D-2745-85D5-70CCB873D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Between</a:t>
            </a:r>
            <a:r>
              <a:rPr lang="en-US" dirty="0"/>
              <a:t> country inequalities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E83A0FF-8D2F-C14F-9BEE-F5177198164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6C4B46B-37FA-F54D-988C-BDB2EE9C64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33656" y="1825625"/>
            <a:ext cx="3433414" cy="4844274"/>
          </a:xfrm>
        </p:spPr>
        <p:txBody>
          <a:bodyPr anchor="b">
            <a:normAutofit/>
          </a:bodyPr>
          <a:lstStyle/>
          <a:p>
            <a:pPr marL="0" indent="0">
              <a:buNone/>
            </a:pPr>
            <a:r>
              <a:rPr lang="en-GB" sz="2200" u="sng" dirty="0">
                <a:cs typeface="Arial" panose="020B0604020202020204" pitchFamily="34" charset="0"/>
              </a:rPr>
              <a:t>Note</a:t>
            </a:r>
            <a:r>
              <a:rPr lang="en-GB" sz="2200" dirty="0">
                <a:cs typeface="Arial" panose="020B0604020202020204" pitchFamily="34" charset="0"/>
              </a:rPr>
              <a:t>: Data refer to 2015. Observations are weighted by the relative population size, indicated by circle size.</a:t>
            </a:r>
          </a:p>
          <a:p>
            <a:pPr marL="0" indent="0">
              <a:buNone/>
            </a:pPr>
            <a:r>
              <a:rPr lang="en-GB" sz="2200" u="sng" dirty="0">
                <a:cs typeface="Arial" panose="020B0604020202020204" pitchFamily="34" charset="0"/>
              </a:rPr>
              <a:t>Source</a:t>
            </a:r>
            <a:r>
              <a:rPr lang="en-GB" sz="2200" dirty="0">
                <a:cs typeface="Arial" panose="020B0604020202020204" pitchFamily="34" charset="0"/>
              </a:rPr>
              <a:t>: Authors, based on data by Eurostat (2018).</a:t>
            </a:r>
            <a:endParaRPr lang="en-US" sz="2200" dirty="0"/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F770F1AA-83E0-6D4A-9784-A8A5104588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85899"/>
            <a:ext cx="7086523" cy="51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101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E8543C7-339D-2745-85D5-70CCB873D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Between</a:t>
            </a:r>
            <a:r>
              <a:rPr lang="en-US" dirty="0"/>
              <a:t> country inequalities </a:t>
            </a:r>
            <a:r>
              <a:rPr lang="en-US" baseline="-25000" dirty="0"/>
              <a:t>(continued)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FB38538-6B46-4579-B1E2-2E9BA9D92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35" y="1428580"/>
            <a:ext cx="5905436" cy="43199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48483BA-7E46-4ABB-9F6B-17D219912F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0630" y="1428580"/>
            <a:ext cx="5905436" cy="4319999"/>
          </a:xfrm>
          <a:prstGeom prst="rect">
            <a:avLst/>
          </a:prstGeom>
        </p:spPr>
      </p:pic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30A84283-BCD1-4B6E-8817-3C8C1C53A14D}"/>
              </a:ext>
            </a:extLst>
          </p:cNvPr>
          <p:cNvSpPr txBox="1">
            <a:spLocks/>
          </p:cNvSpPr>
          <p:nvPr/>
        </p:nvSpPr>
        <p:spPr>
          <a:xfrm>
            <a:off x="838200" y="5748579"/>
            <a:ext cx="9456721" cy="1009728"/>
          </a:xfrm>
          <a:prstGeom prst="rect">
            <a:avLst/>
          </a:prstGeom>
        </p:spPr>
        <p:txBody>
          <a:bodyPr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urostile" panose="020B0504020202050204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urostile" panose="020B0504020202050204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urostile" panose="020B0504020202050204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urostile" panose="020B0504020202050204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urostile" panose="020B05040202020502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200" u="sng" dirty="0">
                <a:cs typeface="Arial" panose="020B0604020202020204" pitchFamily="34" charset="0"/>
              </a:rPr>
              <a:t>Note</a:t>
            </a:r>
            <a:r>
              <a:rPr lang="en-GB" sz="2200" dirty="0">
                <a:cs typeface="Arial" panose="020B0604020202020204" pitchFamily="34" charset="0"/>
              </a:rPr>
              <a:t>: 2016 values for Italy refer to 2015.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200" u="sng" dirty="0">
                <a:cs typeface="Arial" panose="020B0604020202020204" pitchFamily="34" charset="0"/>
              </a:rPr>
              <a:t>Source</a:t>
            </a:r>
            <a:r>
              <a:rPr lang="en-GB" sz="2200" dirty="0">
                <a:cs typeface="Arial" panose="020B0604020202020204" pitchFamily="34" charset="0"/>
              </a:rPr>
              <a:t>: Authors, based on data by Eurostat (2018).</a:t>
            </a:r>
            <a:endParaRPr lang="en-US" sz="2200" dirty="0"/>
          </a:p>
        </p:txBody>
      </p:sp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4939A0BF-9189-49AB-B726-491620E2D22A}"/>
              </a:ext>
            </a:extLst>
          </p:cNvPr>
          <p:cNvSpPr txBox="1">
            <a:spLocks/>
          </p:cNvSpPr>
          <p:nvPr/>
        </p:nvSpPr>
        <p:spPr>
          <a:xfrm>
            <a:off x="266699" y="1253105"/>
            <a:ext cx="902677" cy="660966"/>
          </a:xfrm>
          <a:prstGeom prst="rect">
            <a:avLst/>
          </a:prstGeom>
        </p:spPr>
        <p:txBody>
          <a:bodyPr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urostile" panose="020B0504020202050204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urostile" panose="020B0504020202050204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urostile" panose="020B0504020202050204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urostile" panose="020B0504020202050204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urostile" panose="020B05040202020502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200" u="sng" dirty="0">
                <a:solidFill>
                  <a:srgbClr val="011893"/>
                </a:solidFill>
                <a:cs typeface="Arial" panose="020B0604020202020204" pitchFamily="34" charset="0"/>
              </a:rPr>
              <a:t>Men</a:t>
            </a:r>
            <a:endParaRPr lang="en-US" sz="2200" dirty="0">
              <a:solidFill>
                <a:srgbClr val="011893"/>
              </a:solidFill>
            </a:endParaRPr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73A29474-DFE3-4058-B680-D26BCFABE59A}"/>
              </a:ext>
            </a:extLst>
          </p:cNvPr>
          <p:cNvSpPr txBox="1">
            <a:spLocks/>
          </p:cNvSpPr>
          <p:nvPr/>
        </p:nvSpPr>
        <p:spPr>
          <a:xfrm>
            <a:off x="6248399" y="1253105"/>
            <a:ext cx="1153298" cy="660966"/>
          </a:xfrm>
          <a:prstGeom prst="rect">
            <a:avLst/>
          </a:prstGeom>
        </p:spPr>
        <p:txBody>
          <a:bodyPr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urostile" panose="020B0504020202050204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urostile" panose="020B0504020202050204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urostile" panose="020B0504020202050204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urostile" panose="020B0504020202050204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urostile" panose="020B05040202020502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200" u="sng" dirty="0">
                <a:solidFill>
                  <a:srgbClr val="011893"/>
                </a:solidFill>
                <a:cs typeface="Arial" panose="020B0604020202020204" pitchFamily="34" charset="0"/>
              </a:rPr>
              <a:t>Women</a:t>
            </a:r>
            <a:endParaRPr lang="en-US" sz="2200" dirty="0">
              <a:solidFill>
                <a:srgbClr val="0118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002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E8543C7-339D-2745-85D5-70CCB873D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Within</a:t>
            </a:r>
            <a:r>
              <a:rPr lang="en-US" dirty="0"/>
              <a:t> country inequalities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E83A0FF-8D2F-C14F-9BEE-F5177198164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6C4B46B-37FA-F54D-988C-BDB2EE9C64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33656" y="1825625"/>
            <a:ext cx="3320143" cy="4844274"/>
          </a:xfrm>
        </p:spPr>
        <p:txBody>
          <a:bodyPr anchor="b">
            <a:normAutofit/>
          </a:bodyPr>
          <a:lstStyle/>
          <a:p>
            <a:pPr marL="0" indent="0">
              <a:buNone/>
            </a:pPr>
            <a:r>
              <a:rPr lang="en-GB" sz="2200" u="sng" dirty="0">
                <a:cs typeface="Arial" panose="020B0604020202020204" pitchFamily="34" charset="0"/>
              </a:rPr>
              <a:t>Note</a:t>
            </a:r>
            <a:r>
              <a:rPr lang="en-GB" sz="2200" dirty="0">
                <a:cs typeface="Arial" panose="020B0604020202020204" pitchFamily="34" charset="0"/>
              </a:rPr>
              <a:t>: Data refer to 2016.</a:t>
            </a:r>
          </a:p>
          <a:p>
            <a:pPr marL="0" indent="0">
              <a:buNone/>
            </a:pPr>
            <a:r>
              <a:rPr lang="en-GB" sz="2200" u="sng" dirty="0">
                <a:cs typeface="Arial" panose="020B0604020202020204" pitchFamily="34" charset="0"/>
              </a:rPr>
              <a:t>Source</a:t>
            </a:r>
            <a:r>
              <a:rPr lang="en-GB" sz="2200" dirty="0">
                <a:cs typeface="Arial" panose="020B0604020202020204" pitchFamily="34" charset="0"/>
              </a:rPr>
              <a:t>: Authors, based on data by Eurostat (2018).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97A4440-D8AE-8B44-ADEE-B4A521D8C7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85899"/>
            <a:ext cx="7086523" cy="51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34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7AFC04A-30DD-4140-A3AD-6A3C22B04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understand </a:t>
            </a:r>
            <a:br>
              <a:rPr lang="en-US" dirty="0"/>
            </a:br>
            <a:r>
              <a:rPr lang="en-US" dirty="0"/>
              <a:t>health inequalities?</a:t>
            </a:r>
          </a:p>
        </p:txBody>
      </p:sp>
    </p:spTree>
    <p:extLst>
      <p:ext uri="{BB962C8B-B14F-4D97-AF65-F5344CB8AC3E}">
        <p14:creationId xmlns:p14="http://schemas.microsoft.com/office/powerpoint/2010/main" val="3973574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DF48FD1-3A92-D84E-8CB9-1C62C29F0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gradients in health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E80AF64-3F84-B448-BBEF-153D3E592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7"/>
            <a:ext cx="9195486" cy="499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902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602</TotalTime>
  <Words>898</Words>
  <Application>Microsoft Macintosh PowerPoint</Application>
  <PresentationFormat>Widescreen</PresentationFormat>
  <Paragraphs>107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Eurostile</vt:lpstr>
      <vt:lpstr>Times New Roman</vt:lpstr>
      <vt:lpstr>Office Theme</vt:lpstr>
      <vt:lpstr>Health Inequalities in Europe: Setting the Stage for Progressive Policy Action</vt:lpstr>
      <vt:lpstr>In some ways, the health of Europeans is better than ever</vt:lpstr>
      <vt:lpstr>Life expectancy at birth</vt:lpstr>
      <vt:lpstr>But substantial inequalities  in health persist</vt:lpstr>
      <vt:lpstr>Between country inequalities</vt:lpstr>
      <vt:lpstr>Between country inequalities (continued)</vt:lpstr>
      <vt:lpstr>Within country inequalities</vt:lpstr>
      <vt:lpstr>How to understand  health inequalities?</vt:lpstr>
      <vt:lpstr>Social gradients in health</vt:lpstr>
      <vt:lpstr>Non-communicable diseases in Europe</vt:lpstr>
      <vt:lpstr>Risk of being a daily smoker by education</vt:lpstr>
      <vt:lpstr>Problematic health literacy</vt:lpstr>
      <vt:lpstr>What determines health inequalities?</vt:lpstr>
      <vt:lpstr>Institutions matter!</vt:lpstr>
      <vt:lpstr>The role of health systems</vt:lpstr>
      <vt:lpstr>The role of health systems</vt:lpstr>
      <vt:lpstr>The role of health systems (continued)</vt:lpstr>
      <vt:lpstr>The role of health systems (continued)</vt:lpstr>
      <vt:lpstr>The role of economic policies</vt:lpstr>
      <vt:lpstr>The role of economic policies</vt:lpstr>
      <vt:lpstr>The role of economic policies (continued)</vt:lpstr>
      <vt:lpstr>The role of economic policies (continued)</vt:lpstr>
      <vt:lpstr>The role of social determinants of health</vt:lpstr>
      <vt:lpstr>The role of social determinants of health</vt:lpstr>
      <vt:lpstr>The role of social determinants of health (cont’d)</vt:lpstr>
      <vt:lpstr>What is the impact of health inequalities?</vt:lpstr>
      <vt:lpstr>The cost of health inequalities</vt:lpstr>
      <vt:lpstr>A word of caution: We know a lot,  but we could know more</vt:lpstr>
      <vt:lpstr>Future research</vt:lpstr>
      <vt:lpstr>A progressive agenda for action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Alexander Kentikelenis</dc:creator>
  <cp:lastModifiedBy>Alexander Kentikelenis</cp:lastModifiedBy>
  <cp:revision>46</cp:revision>
  <dcterms:created xsi:type="dcterms:W3CDTF">2018-10-08T09:31:51Z</dcterms:created>
  <dcterms:modified xsi:type="dcterms:W3CDTF">2018-10-09T11:23:25Z</dcterms:modified>
</cp:coreProperties>
</file>