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63" r:id="rId6"/>
    <p:sldId id="259" r:id="rId7"/>
    <p:sldId id="264" r:id="rId8"/>
    <p:sldId id="261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52931D-8192-48FB-AB56-9EBA104F2F9E}" v="2" dt="2023-07-06T13:47:56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>
      <p:cViewPr varScale="1">
        <p:scale>
          <a:sx n="114" d="100"/>
          <a:sy n="114" d="100"/>
        </p:scale>
        <p:origin x="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awson@hertie-school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71CDE-CD89-8085-6C78-E37BD6406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Democratising Europe’s fiscal rules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3AE5FD-D401-0082-072D-7E0C111094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Mark Dawson, Jacques </a:t>
            </a:r>
            <a:r>
              <a:rPr lang="en-GB" dirty="0" err="1"/>
              <a:t>Delors</a:t>
            </a:r>
            <a:r>
              <a:rPr lang="en-GB" dirty="0"/>
              <a:t> Centre, Hertie School, Berlin</a:t>
            </a:r>
          </a:p>
        </p:txBody>
      </p:sp>
    </p:spTree>
    <p:extLst>
      <p:ext uri="{BB962C8B-B14F-4D97-AF65-F5344CB8AC3E}">
        <p14:creationId xmlns:p14="http://schemas.microsoft.com/office/powerpoint/2010/main" val="489107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68EE4-E232-9559-C38C-6D011EFA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COnclusion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7746-FE93-8BB9-0396-B02D35E06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/>
          </a:bodyPr>
          <a:lstStyle/>
          <a:p>
            <a:r>
              <a:rPr lang="en-US" dirty="0"/>
              <a:t>Return to the economic debate – should EU economic governance be driven by strict rules or governed by discretion/negotiation?</a:t>
            </a:r>
          </a:p>
          <a:p>
            <a:r>
              <a:rPr lang="en-US" dirty="0"/>
              <a:t>Neither is sustainable: strict rules are too rigid; a negotiated approach gives COM and MSs (particularly the powerful states!) too much power/discretion</a:t>
            </a:r>
          </a:p>
          <a:p>
            <a:r>
              <a:rPr lang="en-US" dirty="0"/>
              <a:t>Democracy offers a way-out: we need fiscal rules that allow COM and Member States to do their job </a:t>
            </a:r>
            <a:r>
              <a:rPr lang="en-US" b="1" dirty="0"/>
              <a:t>but also allow Parliaments to do theirs </a:t>
            </a:r>
            <a:r>
              <a:rPr lang="en-US" dirty="0" err="1"/>
              <a:t>ie</a:t>
            </a:r>
            <a:r>
              <a:rPr lang="en-US" dirty="0"/>
              <a:t>. </a:t>
            </a:r>
            <a:r>
              <a:rPr lang="en-US" dirty="0" err="1"/>
              <a:t>sensitise</a:t>
            </a:r>
            <a:r>
              <a:rPr lang="en-US" dirty="0"/>
              <a:t> EU economic governance to the needs of citizens across the EU and scrutinize what officials do</a:t>
            </a:r>
          </a:p>
          <a:p>
            <a:r>
              <a:rPr lang="en-US" dirty="0"/>
              <a:t>Thanks for your attention! (</a:t>
            </a:r>
            <a:r>
              <a:rPr lang="en-US" dirty="0">
                <a:hlinkClick r:id="rId2"/>
              </a:rPr>
              <a:t>dawson@hertie-school.org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5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C190E-9688-A0F4-B2B9-F4774A2AC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Reform Package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F24D3-D076-AE71-093F-4DFCC296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26 April, COM proposed 3 new measures for reforming EU economic governance</a:t>
            </a:r>
          </a:p>
          <a:p>
            <a:pPr marL="457200" indent="-457200">
              <a:buAutoNum type="arabicParenR"/>
            </a:pPr>
            <a:r>
              <a:rPr lang="en-GB" dirty="0"/>
              <a:t>A proposal for replacing Regulation (EC) No 1466/97 (the ‘preventive’ arm of the Stability and Growth Pact)</a:t>
            </a:r>
          </a:p>
          <a:p>
            <a:pPr marL="457200" indent="-457200">
              <a:buAutoNum type="arabicParenR"/>
            </a:pPr>
            <a:r>
              <a:rPr lang="en-GB" dirty="0"/>
              <a:t>A proposal for amending Council Regulation (EC) No 1467/97 (the ‘corrective’ arm of the Excessive Deficit Procedure)</a:t>
            </a:r>
          </a:p>
          <a:p>
            <a:pPr marL="457200" indent="-457200">
              <a:buAutoNum type="arabicParenR"/>
            </a:pPr>
            <a:r>
              <a:rPr lang="en-GB" dirty="0"/>
              <a:t>A proposal for amending Council Directive 2011/85/EU (on budgetary frameworks of the Members States; part of 2011 ‘six-pack’ reforms)</a:t>
            </a:r>
          </a:p>
          <a:p>
            <a:pPr marL="0" indent="0">
              <a:buNone/>
            </a:pPr>
            <a:r>
              <a:rPr lang="en-US" dirty="0"/>
              <a:t>Goal: to examine the democratic implications of these proposals and to think about reform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63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873F-593D-8C20-8F6C-B25855B6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705499"/>
          </a:xfrm>
        </p:spPr>
        <p:txBody>
          <a:bodyPr/>
          <a:lstStyle/>
          <a:p>
            <a:r>
              <a:rPr lang="en-GB" dirty="0"/>
              <a:t>3 Problems with the reform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EC95C-E539-D805-321F-9913747A2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81508"/>
            <a:ext cx="9603275" cy="34506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democratic deficits of this package linked to important tensions in these proposals</a:t>
            </a:r>
          </a:p>
          <a:p>
            <a:pPr marL="457200" indent="-457200">
              <a:buAutoNum type="arabicParenR"/>
            </a:pPr>
            <a:r>
              <a:rPr lang="en-US" dirty="0"/>
              <a:t>Repeated link drawn between national ‘ownership’ and effectiveness.  But ownership ≠ national government only. Need to build societal support for national structural plans.</a:t>
            </a:r>
          </a:p>
          <a:p>
            <a:pPr marL="457200" indent="-457200">
              <a:buAutoNum type="arabicParenR"/>
            </a:pPr>
            <a:r>
              <a:rPr lang="en-US" dirty="0"/>
              <a:t>Are fiscal rules national or common? Shift to bi-literalism creates two risks: </a:t>
            </a:r>
            <a:r>
              <a:rPr lang="en-US" dirty="0" err="1"/>
              <a:t>i</a:t>
            </a:r>
            <a:r>
              <a:rPr lang="en-US" dirty="0"/>
              <a:t>) blindness to horizontal effects of national policies; ii) inequality of treatment</a:t>
            </a:r>
          </a:p>
          <a:p>
            <a:pPr marL="457200" indent="-457200">
              <a:buAutoNum type="arabicParenR"/>
            </a:pPr>
            <a:r>
              <a:rPr lang="en-US" dirty="0"/>
              <a:t>Proposals present a virtuous circle between debt sustainability and social sustainability. But they equate former with latter. How do we ensure the right balance?</a:t>
            </a:r>
          </a:p>
          <a:p>
            <a:pPr marL="0" indent="0">
              <a:buNone/>
            </a:pPr>
            <a:r>
              <a:rPr lang="en-US" dirty="0"/>
              <a:t>=&gt; </a:t>
            </a:r>
            <a:r>
              <a:rPr lang="en-US" dirty="0" err="1"/>
              <a:t>Democratisation</a:t>
            </a:r>
            <a:r>
              <a:rPr lang="en-US" dirty="0"/>
              <a:t> of these rules not just needed for its own sake </a:t>
            </a:r>
            <a:r>
              <a:rPr lang="en-US" b="1" dirty="0"/>
              <a:t>but to allow this package to achieve its (purported) objectives</a:t>
            </a:r>
          </a:p>
          <a:p>
            <a:pPr marL="457200" indent="-45720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417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DDCA2-C07D-1D86-6DF3-3DEF3BE0F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739055"/>
          </a:xfrm>
        </p:spPr>
        <p:txBody>
          <a:bodyPr>
            <a:normAutofit fontScale="90000"/>
          </a:bodyPr>
          <a:lstStyle/>
          <a:p>
            <a:r>
              <a:rPr lang="en-GB" dirty="0"/>
              <a:t>How could the reforms alter National democracy?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4BF6A-62B4-5C48-4D7B-F43CC7367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79134"/>
            <a:ext cx="9603275" cy="3814095"/>
          </a:xfrm>
        </p:spPr>
        <p:txBody>
          <a:bodyPr>
            <a:noAutofit/>
          </a:bodyPr>
          <a:lstStyle/>
          <a:p>
            <a:r>
              <a:rPr lang="en-US" sz="1900" dirty="0"/>
              <a:t>The past a good guide to today. Six-pack reforms helped NPs in addressing information asymmetries (e.g. regularized budgetary process)</a:t>
            </a:r>
          </a:p>
          <a:p>
            <a:r>
              <a:rPr lang="en-US" sz="1900" dirty="0"/>
              <a:t>But their scrutiny of national budgetary plans varies widely. Strong correlation between formal powers of NPs and their involvement in the European Semester</a:t>
            </a:r>
          </a:p>
          <a:p>
            <a:r>
              <a:rPr lang="en-US" sz="1900" dirty="0"/>
              <a:t>But what ‘formal powers’ do NPs now have? Extended time frame of national plans (4-7 years) and binding debt trajectory risks ‘emptying’ out role of NPs in national budgetary process -&gt; COM Proposals only ask MSs to report on whether NPs have debated national plans.</a:t>
            </a:r>
          </a:p>
          <a:p>
            <a:r>
              <a:rPr lang="en-US" sz="1900" dirty="0"/>
              <a:t>How do we ensure national ‘buy-in’ when only governments have meaningful voice?</a:t>
            </a:r>
          </a:p>
          <a:p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240932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3F3B0-AC55-BB39-28CD-9D08734A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Expanding national ownership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B8C0E-9706-360B-D4BD-3C2EB5B49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dirty="0"/>
              <a:t>Reforms should consider how to consolidate national ownership through: </a:t>
            </a:r>
          </a:p>
          <a:p>
            <a:pPr marL="514350" indent="-514350">
              <a:buAutoNum type="romanLcParenR"/>
            </a:pPr>
            <a:r>
              <a:rPr lang="en-US" dirty="0"/>
              <a:t>making consultation of NPs and civil society (inc. social partners) a mandatory requirement in national structural planning. COM should assess such involvement </a:t>
            </a:r>
            <a:r>
              <a:rPr lang="en-US" sz="2000" dirty="0"/>
              <a:t>when determining ‘adequacy’ of national plans under Art. 15, Preventive Arm Regulation </a:t>
            </a:r>
          </a:p>
          <a:p>
            <a:pPr marL="514350" indent="-514350">
              <a:buAutoNum type="romanLcParenR"/>
            </a:pPr>
            <a:r>
              <a:rPr lang="en-US" sz="2000" dirty="0"/>
              <a:t>Amending the Directive on national budgetary frameworks (</a:t>
            </a:r>
            <a:r>
              <a:rPr lang="en-US" dirty="0"/>
              <a:t>Art. 9) requiring </a:t>
            </a:r>
            <a:r>
              <a:rPr lang="en-US" sz="2000" dirty="0"/>
              <a:t>MSs to consult NPs when adopting medium-term budgetary frameworks, in accordance with national constitutional requirements</a:t>
            </a:r>
          </a:p>
          <a:p>
            <a:pPr marL="0" indent="0">
              <a:buNone/>
            </a:pPr>
            <a:r>
              <a:rPr lang="en-US" sz="2000" dirty="0"/>
              <a:t>=&gt; EU fiscal policy should not just talk about ownership but create mechanisms to achieve it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00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A9E98-6F98-1846-474A-AE6946832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EU-Level democracy – where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C42B0-04DA-B37B-709F-71F83FF05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Proposals see the EP as a ‘scrutiny’ Parliament. See Art. 26 of Preventive Arm Regulation – EP should be ‘duly involved’, ‘where appropriate’. Job of EP is to ask questions. </a:t>
            </a:r>
          </a:p>
          <a:p>
            <a:r>
              <a:rPr lang="en-GB" dirty="0"/>
              <a:t>But see evidence of limited effectiveness of economic dialogues (</a:t>
            </a:r>
            <a:r>
              <a:rPr lang="en-GB" dirty="0" err="1"/>
              <a:t>Akbik</a:t>
            </a:r>
            <a:r>
              <a:rPr lang="en-GB" dirty="0"/>
              <a:t> 2022): rarely produce policy change and severe practical hurdles</a:t>
            </a:r>
          </a:p>
          <a:p>
            <a:r>
              <a:rPr lang="en-GB" dirty="0"/>
              <a:t>What EP is not – </a:t>
            </a:r>
            <a:r>
              <a:rPr lang="en-GB" dirty="0" err="1"/>
              <a:t>i</a:t>
            </a:r>
            <a:r>
              <a:rPr lang="en-GB" dirty="0"/>
              <a:t>) an agenda setter; ii) a political body that considers trade-offs between policy goals; iii) a voice for European/horizontal interests</a:t>
            </a:r>
          </a:p>
          <a:p>
            <a:r>
              <a:rPr lang="en-GB" dirty="0"/>
              <a:t>Part of a long tradition – EU fiscal policy is hardening and supra-</a:t>
            </a:r>
            <a:r>
              <a:rPr lang="en-GB" dirty="0" err="1"/>
              <a:t>nationalizating</a:t>
            </a:r>
            <a:r>
              <a:rPr lang="en-GB" dirty="0"/>
              <a:t> but still carries inter-gov decision-making structure</a:t>
            </a:r>
          </a:p>
        </p:txBody>
      </p:sp>
    </p:spTree>
    <p:extLst>
      <p:ext uri="{BB962C8B-B14F-4D97-AF65-F5344CB8AC3E}">
        <p14:creationId xmlns:p14="http://schemas.microsoft.com/office/powerpoint/2010/main" val="3277630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CF2AE-305F-457E-0BA8-53DC8E84A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a scrutiny to a political EP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54109-95CF-86C9-0C0F-B74578F8C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EP must be involved not just in overseeing ‘implementation’ but in setting policy priorities. Different routes possible: </a:t>
            </a:r>
          </a:p>
          <a:p>
            <a:pPr marL="514350" indent="-514350">
              <a:buAutoNum type="romanLcParenR"/>
            </a:pPr>
            <a:r>
              <a:rPr lang="en-GB" dirty="0"/>
              <a:t>expanded use of delegated acts (controlling COM ‘prior guidance’, technical trajectory and decision to extend adjustment period under Art. 7, 13 &amp; 14 Preventive Arm Reg); </a:t>
            </a:r>
          </a:p>
          <a:p>
            <a:pPr marL="514350" indent="-514350">
              <a:buAutoNum type="romanLcParenR"/>
            </a:pPr>
            <a:r>
              <a:rPr lang="en-GB" dirty="0"/>
              <a:t>co-decision of key elements of the preventive arm (after plenary debate) such as endorsement of national structural plans (Art. 16), adjustment of expenditure path (Art. 18/19) or triggering of escape clauses (Art. 24/25)</a:t>
            </a:r>
          </a:p>
          <a:p>
            <a:pPr marL="0" indent="0">
              <a:buNone/>
            </a:pPr>
            <a:r>
              <a:rPr lang="en-GB" dirty="0"/>
              <a:t>=&gt; </a:t>
            </a:r>
            <a:r>
              <a:rPr lang="en-GB" b="1" dirty="0"/>
              <a:t>EP has co-decision powers; it should use them where legally feasible </a:t>
            </a:r>
            <a:r>
              <a:rPr lang="en-GB" dirty="0"/>
              <a:t>to address problems of bi-</a:t>
            </a:r>
            <a:r>
              <a:rPr lang="en-GB" dirty="0" err="1"/>
              <a:t>lateralism</a:t>
            </a:r>
            <a:r>
              <a:rPr lang="en-GB" dirty="0"/>
              <a:t>/inequality only EP involvement can solve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53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16113-0D6D-CD19-9536-2F849395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Balancing fiscal, social &amp; ecological goals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78D7E-DF09-7DBA-D683-36A91AD94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Regulation frequently mentions social and environmental objectives and the need to place them on an equal footing. </a:t>
            </a:r>
          </a:p>
          <a:p>
            <a:r>
              <a:rPr lang="en-US" dirty="0"/>
              <a:t>But see history of policy coordination – taking social rights seriously requires institutions who care about them (see experience of European Semester (</a:t>
            </a:r>
            <a:r>
              <a:rPr lang="en-US" dirty="0" err="1"/>
              <a:t>Vanhercke</a:t>
            </a:r>
            <a:r>
              <a:rPr lang="en-US" dirty="0"/>
              <a:t> &amp; Zeitlin 2020)</a:t>
            </a:r>
          </a:p>
          <a:p>
            <a:r>
              <a:rPr lang="en-US" dirty="0"/>
              <a:t>No balance between different types of risks i.e. unsustainable debt v fiscal contraction, ecological under-investment, inequality. Consequences attach to former but not latter. </a:t>
            </a:r>
          </a:p>
          <a:p>
            <a:r>
              <a:rPr lang="en-US" dirty="0"/>
              <a:t>We have a danger of bias i.e. IFIs provide significant input into fiscal risks but decision-makers may have lack information on other types of risk</a:t>
            </a:r>
          </a:p>
        </p:txBody>
      </p:sp>
    </p:spTree>
    <p:extLst>
      <p:ext uri="{BB962C8B-B14F-4D97-AF65-F5344CB8AC3E}">
        <p14:creationId xmlns:p14="http://schemas.microsoft.com/office/powerpoint/2010/main" val="1955827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FA604-FF46-8B70-707F-7A133CFAD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re-balancing Europe’s fiscal framework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BB62C-CE01-9387-7F58-966EED5BB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Autofit/>
          </a:bodyPr>
          <a:lstStyle/>
          <a:p>
            <a:r>
              <a:rPr lang="en-US" dirty="0"/>
              <a:t>How can we ‘re-balance’ risks? Directive 2011/85 seeks to strengthen IFIs (underlying idea = IFIs will feed into national policy-making making plans more reliable). </a:t>
            </a:r>
          </a:p>
          <a:p>
            <a:pPr marL="400050" indent="-400050">
              <a:buAutoNum type="romanLcParenR"/>
            </a:pPr>
            <a:r>
              <a:rPr lang="en-US" dirty="0"/>
              <a:t>Amendments to Budgetary Frameworks Directive could mandate forecasts from national equality &amp; environment bodies on social/ecological impact of nat. fiscal planning</a:t>
            </a:r>
          </a:p>
          <a:p>
            <a:pPr marL="400050" indent="-400050">
              <a:buAutoNum type="romanLcParenR"/>
            </a:pPr>
            <a:r>
              <a:rPr lang="en-US" dirty="0"/>
              <a:t>Amendments to Preventive Arm Reg (Art. 9) could ask COM – when preparing ‘prior guidance’ - to measure impact of ‘technical trajectory’ on ability of MSs to meet climate goals and/or the European Pillar of Social Rights (also important for EP scrutiny).</a:t>
            </a:r>
          </a:p>
          <a:p>
            <a:pPr marL="0" indent="0">
              <a:buNone/>
            </a:pPr>
            <a:r>
              <a:rPr lang="en-US" dirty="0"/>
              <a:t>=&gt; EU fiscal rules will not achieve a sustainable balance between economic and other goals </a:t>
            </a:r>
            <a:r>
              <a:rPr lang="en-US" b="1" dirty="0"/>
              <a:t>without institutions and measures of assessment that balance overall fiscal risks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8995852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1075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Democratising Europe’s fiscal rules</vt:lpstr>
      <vt:lpstr>The Reform Package</vt:lpstr>
      <vt:lpstr>3 Problems with the reform package</vt:lpstr>
      <vt:lpstr>How could the reforms alter National democracy?</vt:lpstr>
      <vt:lpstr>Expanding national ownership</vt:lpstr>
      <vt:lpstr>EU-Level democracy – where is it?</vt:lpstr>
      <vt:lpstr>From a scrutiny to a political EP</vt:lpstr>
      <vt:lpstr>Balancing fiscal, social &amp; ecological goals</vt:lpstr>
      <vt:lpstr>re-balancing Europe’s fiscal framework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 as a Constitutional project</dc:title>
  <dc:creator>Mark Dawson</dc:creator>
  <cp:lastModifiedBy>Mark Dawson</cp:lastModifiedBy>
  <cp:revision>3</cp:revision>
  <dcterms:created xsi:type="dcterms:W3CDTF">2023-06-16T07:58:46Z</dcterms:created>
  <dcterms:modified xsi:type="dcterms:W3CDTF">2023-09-05T13:14:45Z</dcterms:modified>
</cp:coreProperties>
</file>