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0" r:id="rId3"/>
    <p:sldId id="274" r:id="rId4"/>
    <p:sldId id="271" r:id="rId5"/>
    <p:sldId id="272" r:id="rId6"/>
    <p:sldId id="269" r:id="rId7"/>
    <p:sldId id="267" r:id="rId8"/>
  </p:sldIdLst>
  <p:sldSz cx="12192000" cy="6858000"/>
  <p:notesSz cx="6858000" cy="9525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9939" autoAdjust="0"/>
    <p:restoredTop sz="94660"/>
  </p:normalViewPr>
  <p:slideViewPr>
    <p:cSldViewPr snapToGrid="0">
      <p:cViewPr varScale="1">
        <p:scale>
          <a:sx n="70" d="100"/>
          <a:sy n="70" d="100"/>
        </p:scale>
        <p:origin x="540" y="48"/>
      </p:cViewPr>
      <p:guideLst/>
    </p:cSldViewPr>
  </p:slideViewPr>
  <p:notesTextViewPr>
    <p:cViewPr>
      <p:scale>
        <a:sx n="1" d="1"/>
        <a:sy n="1" d="1"/>
      </p:scale>
      <p:origin x="0" y="0"/>
    </p:cViewPr>
  </p:notesTextViewPr>
  <p:notesViewPr>
    <p:cSldViewPr snapToGrid="0">
      <p:cViewPr>
        <p:scale>
          <a:sx n="96" d="100"/>
          <a:sy n="96" d="100"/>
        </p:scale>
        <p:origin x="1980" y="-16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2547" cy="476784"/>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3852" y="0"/>
            <a:ext cx="2972547" cy="476784"/>
          </a:xfrm>
          <a:prstGeom prst="rect">
            <a:avLst/>
          </a:prstGeom>
        </p:spPr>
        <p:txBody>
          <a:bodyPr vert="horz" lIns="91440" tIns="45720" rIns="91440" bIns="45720" rtlCol="0"/>
          <a:lstStyle>
            <a:lvl1pPr algn="r">
              <a:defRPr sz="1200"/>
            </a:lvl1pPr>
          </a:lstStyle>
          <a:p>
            <a:fld id="{C21128EC-0E73-4190-808F-F79ED49560A8}" type="datetimeFigureOut">
              <a:rPr lang="fr-BE" smtClean="0"/>
              <a:t>17-09-22</a:t>
            </a:fld>
            <a:endParaRPr lang="fr-BE"/>
          </a:p>
        </p:txBody>
      </p:sp>
      <p:sp>
        <p:nvSpPr>
          <p:cNvPr id="4" name="Espace réservé de l'image des diapositives 3"/>
          <p:cNvSpPr>
            <a:spLocks noGrp="1" noRot="1" noChangeAspect="1"/>
          </p:cNvSpPr>
          <p:nvPr>
            <p:ph type="sldImg" idx="2"/>
          </p:nvPr>
        </p:nvSpPr>
        <p:spPr>
          <a:xfrm>
            <a:off x="571500" y="1190625"/>
            <a:ext cx="5715000" cy="3214688"/>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480" y="4583516"/>
            <a:ext cx="5487041" cy="3750288"/>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048216"/>
            <a:ext cx="2972547" cy="476784"/>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3852" y="9048216"/>
            <a:ext cx="2972547" cy="476784"/>
          </a:xfrm>
          <a:prstGeom prst="rect">
            <a:avLst/>
          </a:prstGeom>
        </p:spPr>
        <p:txBody>
          <a:bodyPr vert="horz" lIns="91440" tIns="45720" rIns="91440" bIns="45720" rtlCol="0" anchor="b"/>
          <a:lstStyle>
            <a:lvl1pPr algn="r">
              <a:defRPr sz="1200"/>
            </a:lvl1pPr>
          </a:lstStyle>
          <a:p>
            <a:fld id="{EA5F6110-13E4-4BF3-AC31-B57057354061}" type="slidenum">
              <a:rPr lang="fr-BE" smtClean="0"/>
              <a:t>‹N°›</a:t>
            </a:fld>
            <a:endParaRPr lang="fr-BE"/>
          </a:p>
        </p:txBody>
      </p:sp>
    </p:spTree>
    <p:extLst>
      <p:ext uri="{BB962C8B-B14F-4D97-AF65-F5344CB8AC3E}">
        <p14:creationId xmlns:p14="http://schemas.microsoft.com/office/powerpoint/2010/main" val="167021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26023" y="4583516"/>
            <a:ext cx="6005955" cy="3750288"/>
          </a:xfrm>
        </p:spPr>
        <p:txBody>
          <a:bodyPr/>
          <a:lstStyle/>
          <a:p>
            <a:endParaRPr lang="fr-BE" sz="1600" dirty="0"/>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1</a:t>
            </a:fld>
            <a:endParaRPr lang="fr-BE"/>
          </a:p>
        </p:txBody>
      </p:sp>
    </p:spTree>
    <p:extLst>
      <p:ext uri="{BB962C8B-B14F-4D97-AF65-F5344CB8AC3E}">
        <p14:creationId xmlns:p14="http://schemas.microsoft.com/office/powerpoint/2010/main" val="4234163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571500" y="474663"/>
            <a:ext cx="5715000" cy="3214687"/>
          </a:xfrm>
        </p:spPr>
      </p:sp>
      <p:sp>
        <p:nvSpPr>
          <p:cNvPr id="3" name="Espace réservé des notes 2"/>
          <p:cNvSpPr>
            <a:spLocks noGrp="1"/>
          </p:cNvSpPr>
          <p:nvPr>
            <p:ph type="body" idx="1"/>
          </p:nvPr>
        </p:nvSpPr>
        <p:spPr>
          <a:xfrm>
            <a:off x="426024" y="3782409"/>
            <a:ext cx="6005954" cy="3900539"/>
          </a:xfrm>
        </p:spPr>
        <p:txBody>
          <a:bodyPr/>
          <a:lstStyle/>
          <a:p>
            <a:pPr algn="just"/>
            <a:r>
              <a:rPr lang="en-US" sz="1600" dirty="0"/>
              <a:t>My first focus is the indirect care or household support, one of the two components of care activities according to the ILO. </a:t>
            </a:r>
          </a:p>
          <a:p>
            <a:pPr algn="just"/>
            <a:r>
              <a:rPr lang="en-US" sz="1600" dirty="0"/>
              <a:t>My second focus : </a:t>
            </a:r>
          </a:p>
          <a:p>
            <a:pPr marL="285750" indent="-285750" algn="just">
              <a:buFont typeface="Arial" panose="020B0604020202020204" pitchFamily="34" charset="0"/>
              <a:buChar char="•"/>
            </a:pPr>
            <a:r>
              <a:rPr lang="en-US" sz="1600" dirty="0"/>
              <a:t>The elderly people with moderate levels of dependency but without professional care services. That is nearly 30 million people.</a:t>
            </a:r>
          </a:p>
          <a:p>
            <a:pPr marL="285750" indent="-285750" algn="just">
              <a:buFont typeface="Arial" panose="020B0604020202020204" pitchFamily="34" charset="0"/>
              <a:buChar char="•"/>
            </a:pPr>
            <a:r>
              <a:rPr lang="en-US" sz="1600" dirty="0"/>
              <a:t>And secondly, informal </a:t>
            </a:r>
            <a:r>
              <a:rPr lang="en-US" sz="1600" dirty="0" err="1"/>
              <a:t>carers</a:t>
            </a:r>
            <a:r>
              <a:rPr lang="en-US" sz="1600" dirty="0"/>
              <a:t> offering 20 hours per week or more of care and under 65. That is 50 million people, 5 million are unemployed, 24 million are inactive and 26 million have a job. </a:t>
            </a:r>
          </a:p>
          <a:p>
            <a:pPr algn="just"/>
            <a:r>
              <a:rPr lang="en-US" sz="1600" dirty="0"/>
              <a:t>Note that 6.8 million women chose to work part-time to be able to provide care compared to half a million men. </a:t>
            </a:r>
          </a:p>
          <a:p>
            <a:pPr algn="just"/>
            <a:r>
              <a:rPr lang="en-US" sz="1600" dirty="0"/>
              <a:t>We should also recall the major difference in time spent on domestic and care activities within households between men and women. </a:t>
            </a:r>
          </a:p>
          <a:p>
            <a:pPr algn="just"/>
            <a:r>
              <a:rPr lang="en-US" sz="1600" dirty="0"/>
              <a:t>A whole series of elements that do not facilitate a good work life balance</a:t>
            </a:r>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2</a:t>
            </a:fld>
            <a:endParaRPr lang="fr-BE" dirty="0"/>
          </a:p>
        </p:txBody>
      </p:sp>
    </p:spTree>
    <p:extLst>
      <p:ext uri="{BB962C8B-B14F-4D97-AF65-F5344CB8AC3E}">
        <p14:creationId xmlns:p14="http://schemas.microsoft.com/office/powerpoint/2010/main" val="1698173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26024" y="4583517"/>
            <a:ext cx="6005954" cy="2691926"/>
          </a:xfrm>
        </p:spPr>
        <p:txBody>
          <a:bodyPr/>
          <a:lstStyle/>
          <a:p>
            <a:pPr algn="just"/>
            <a:r>
              <a:rPr lang="en-US" sz="1600" dirty="0"/>
              <a:t>Increasing the subsidies granted to indirect care for elderly people with moderate dependency increases their well-being but also reduces their demand on informal </a:t>
            </a:r>
            <a:r>
              <a:rPr lang="en-US" sz="1600" dirty="0" err="1"/>
              <a:t>carers</a:t>
            </a:r>
            <a:r>
              <a:rPr lang="en-US" sz="1600" dirty="0"/>
              <a:t>. This drop in demand frees up time for informal </a:t>
            </a:r>
            <a:r>
              <a:rPr lang="en-US" sz="1600" dirty="0" err="1"/>
              <a:t>carers</a:t>
            </a:r>
            <a:r>
              <a:rPr lang="en-US" sz="1600" dirty="0"/>
              <a:t>, time that </a:t>
            </a:r>
            <a:r>
              <a:rPr lang="en-US" sz="1600" u="sng" dirty="0"/>
              <a:t>can</a:t>
            </a:r>
            <a:r>
              <a:rPr lang="en-US" sz="1600" dirty="0"/>
              <a:t> be used to be more present in the labor market. </a:t>
            </a:r>
          </a:p>
          <a:p>
            <a:pPr algn="just"/>
            <a:r>
              <a:rPr lang="en-US" sz="1600" dirty="0"/>
              <a:t>Increasing the subsidies granted to indirect care for informal </a:t>
            </a:r>
            <a:r>
              <a:rPr lang="en-US" sz="1600" dirty="0" err="1"/>
              <a:t>carers</a:t>
            </a:r>
            <a:r>
              <a:rPr lang="en-US" sz="1600" dirty="0"/>
              <a:t> increases also their well-being and frees up time which </a:t>
            </a:r>
            <a:r>
              <a:rPr lang="en-US" sz="1600" u="sng" dirty="0"/>
              <a:t>can</a:t>
            </a:r>
            <a:r>
              <a:rPr lang="en-US" sz="1600" dirty="0"/>
              <a:t> again be used to be more present in the labor market. </a:t>
            </a:r>
          </a:p>
          <a:p>
            <a:pPr algn="just"/>
            <a:r>
              <a:rPr lang="en-US" sz="1600" dirty="0"/>
              <a:t>The next question is what is the cost of an indirect care support policy. </a:t>
            </a:r>
            <a:endParaRPr lang="fr-BE" sz="1600" dirty="0"/>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3</a:t>
            </a:fld>
            <a:endParaRPr lang="fr-BE"/>
          </a:p>
        </p:txBody>
      </p:sp>
    </p:spTree>
    <p:extLst>
      <p:ext uri="{BB962C8B-B14F-4D97-AF65-F5344CB8AC3E}">
        <p14:creationId xmlns:p14="http://schemas.microsoft.com/office/powerpoint/2010/main" val="96662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46113" y="598488"/>
            <a:ext cx="5716587" cy="3214687"/>
          </a:xfrm>
        </p:spPr>
      </p:sp>
      <p:sp>
        <p:nvSpPr>
          <p:cNvPr id="3" name="Espace réservé des notes 2"/>
          <p:cNvSpPr>
            <a:spLocks noGrp="1"/>
          </p:cNvSpPr>
          <p:nvPr>
            <p:ph type="body" idx="1"/>
          </p:nvPr>
        </p:nvSpPr>
        <p:spPr>
          <a:xfrm>
            <a:off x="501298" y="3812742"/>
            <a:ext cx="6005955" cy="4108745"/>
          </a:xfrm>
        </p:spPr>
        <p:txBody>
          <a:bodyPr/>
          <a:lstStyle/>
          <a:p>
            <a:pPr algn="just"/>
            <a:r>
              <a:rPr lang="en-US" sz="1600" dirty="0"/>
              <a:t>To determine the cost of a support policy, we can look at the evaluations carried out for two countries that have implemented a support policy: France and Belgium. </a:t>
            </a:r>
          </a:p>
          <a:p>
            <a:pPr algn="just"/>
            <a:r>
              <a:rPr lang="en-US" sz="1600" dirty="0"/>
              <a:t>In France, the socio-fiscal balance or net cost is almost nil. </a:t>
            </a:r>
          </a:p>
          <a:p>
            <a:pPr algn="just"/>
            <a:r>
              <a:rPr lang="en-US" sz="1600" dirty="0"/>
              <a:t>In Belgium, the net cost is 21 times lower than the gross cost. </a:t>
            </a:r>
          </a:p>
          <a:p>
            <a:pPr algn="just"/>
            <a:r>
              <a:rPr lang="en-US" sz="1600" dirty="0"/>
              <a:t>The difference between the gross cost and the net cost results from the return effects. </a:t>
            </a:r>
          </a:p>
          <a:p>
            <a:pPr algn="just"/>
            <a:r>
              <a:rPr lang="en-US" sz="1600" dirty="0"/>
              <a:t>The direct return effects are the socio-fiscal charges paid by declared indirect care workers. </a:t>
            </a:r>
          </a:p>
          <a:p>
            <a:pPr algn="just"/>
            <a:r>
              <a:rPr lang="en-US" sz="1600" dirty="0"/>
              <a:t>The indirect effects stem from the fact that the beneficiaries of indirect care may be more present in the labor market. In Belgium, 3.6 indirect care workers (in FTE) induce the creation of a job in the rest of the economy and therefore new socio-fiscal revenues. </a:t>
            </a:r>
          </a:p>
          <a:p>
            <a:pPr algn="just"/>
            <a:r>
              <a:rPr lang="en-US" sz="1600" dirty="0"/>
              <a:t>To be complete, we must also take into account the deadweight or substitution effects, that is people who used paid care services before the support, of the order of 10% in Belgian evaluation.</a:t>
            </a:r>
            <a:endParaRPr lang="fr-BE" sz="1600" dirty="0"/>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4</a:t>
            </a:fld>
            <a:endParaRPr lang="fr-BE"/>
          </a:p>
        </p:txBody>
      </p:sp>
    </p:spTree>
    <p:extLst>
      <p:ext uri="{BB962C8B-B14F-4D97-AF65-F5344CB8AC3E}">
        <p14:creationId xmlns:p14="http://schemas.microsoft.com/office/powerpoint/2010/main" val="2758677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571500" y="334963"/>
            <a:ext cx="5715000" cy="3214687"/>
          </a:xfrm>
        </p:spPr>
      </p:sp>
      <p:sp>
        <p:nvSpPr>
          <p:cNvPr id="3" name="Espace réservé des notes 2"/>
          <p:cNvSpPr>
            <a:spLocks noGrp="1"/>
          </p:cNvSpPr>
          <p:nvPr>
            <p:ph type="body" idx="1"/>
          </p:nvPr>
        </p:nvSpPr>
        <p:spPr>
          <a:xfrm>
            <a:off x="426023" y="3642431"/>
            <a:ext cx="6005955" cy="3573378"/>
          </a:xfrm>
        </p:spPr>
        <p:txBody>
          <a:bodyPr/>
          <a:lstStyle/>
          <a:p>
            <a:pPr algn="just"/>
            <a:r>
              <a:rPr lang="en-US" sz="1600" dirty="0"/>
              <a:t>On the basis of these two evaluations, we can attempt to estimate the cost of a support policy for indirect care. </a:t>
            </a:r>
          </a:p>
          <a:p>
            <a:pPr algn="just"/>
            <a:r>
              <a:rPr lang="en-US" sz="1600" dirty="0"/>
              <a:t>The aim of the support is to make declared indirect care work competitive with undeclared work then a subsidy rate of 50%</a:t>
            </a:r>
          </a:p>
          <a:p>
            <a:pPr algn="just"/>
            <a:r>
              <a:rPr lang="en-US" sz="1600" dirty="0"/>
              <a:t>The target populations are those previously mentioned.</a:t>
            </a:r>
          </a:p>
          <a:p>
            <a:pPr algn="just"/>
            <a:r>
              <a:rPr lang="en-US" sz="1600" dirty="0"/>
              <a:t>Results : The gross cost is 76.8 billion euros and the net cost is 1.5billion euros. </a:t>
            </a:r>
          </a:p>
          <a:p>
            <a:pPr algn="just"/>
            <a:r>
              <a:rPr lang="en-US" sz="1600" dirty="0"/>
              <a:t>The real objective is </a:t>
            </a:r>
            <a:r>
              <a:rPr lang="en-US" sz="1600" u="sng" dirty="0"/>
              <a:t>not</a:t>
            </a:r>
            <a:r>
              <a:rPr lang="en-US" sz="1600" dirty="0"/>
              <a:t> that all informal </a:t>
            </a:r>
            <a:r>
              <a:rPr lang="en-US" sz="1600" dirty="0" err="1"/>
              <a:t>carers</a:t>
            </a:r>
            <a:r>
              <a:rPr lang="en-US" sz="1600" dirty="0"/>
              <a:t> </a:t>
            </a:r>
            <a:r>
              <a:rPr lang="en-US" sz="1600" u="sng" dirty="0"/>
              <a:t>must</a:t>
            </a:r>
            <a:r>
              <a:rPr lang="en-US" sz="1600" dirty="0"/>
              <a:t> use declared indirect care jobs, but to offer them the choice. A freedom of choices between: more time for care, more time to rest, more time in the labor market. </a:t>
            </a:r>
          </a:p>
          <a:p>
            <a:pPr algn="just"/>
            <a:r>
              <a:rPr lang="en-US" sz="1600" dirty="0"/>
              <a:t>Remember also that women are more educated than men. </a:t>
            </a:r>
          </a:p>
          <a:p>
            <a:pPr algn="just"/>
            <a:r>
              <a:rPr lang="en-US" sz="1600" dirty="0"/>
              <a:t>Our societies are losing millions of talents and billion of socio-fiscal revenues.</a:t>
            </a:r>
          </a:p>
          <a:p>
            <a:pPr algn="just"/>
            <a:endParaRPr lang="en-US" sz="1600" dirty="0"/>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5</a:t>
            </a:fld>
            <a:endParaRPr lang="fr-BE"/>
          </a:p>
        </p:txBody>
      </p:sp>
    </p:spTree>
    <p:extLst>
      <p:ext uri="{BB962C8B-B14F-4D97-AF65-F5344CB8AC3E}">
        <p14:creationId xmlns:p14="http://schemas.microsoft.com/office/powerpoint/2010/main" val="1645802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26024" y="4583516"/>
            <a:ext cx="6005954" cy="3969933"/>
          </a:xfrm>
        </p:spPr>
        <p:txBody>
          <a:bodyPr/>
          <a:lstStyle/>
          <a:p>
            <a:pPr algn="just"/>
            <a:r>
              <a:rPr lang="en-US" sz="1600" dirty="0"/>
              <a:t>These two elements: </a:t>
            </a:r>
          </a:p>
          <a:p>
            <a:pPr marL="285750" indent="-285750" algn="just">
              <a:buFontTx/>
              <a:buChar char="-"/>
            </a:pPr>
            <a:r>
              <a:rPr lang="en-US" sz="1600" dirty="0"/>
              <a:t>promoting the presence of informal </a:t>
            </a:r>
            <a:r>
              <a:rPr lang="en-US" sz="1600" dirty="0" err="1"/>
              <a:t>carers</a:t>
            </a:r>
            <a:r>
              <a:rPr lang="en-US" sz="1600" dirty="0"/>
              <a:t> on the labor market </a:t>
            </a:r>
          </a:p>
          <a:p>
            <a:pPr marL="285750" indent="-285750" algn="just">
              <a:buFontTx/>
              <a:buChar char="-"/>
            </a:pPr>
            <a:r>
              <a:rPr lang="en-US" sz="1600" dirty="0"/>
              <a:t>and low budgetary impact, </a:t>
            </a:r>
          </a:p>
          <a:p>
            <a:pPr algn="just"/>
            <a:r>
              <a:rPr lang="en-US" sz="1600" dirty="0"/>
              <a:t>are present in the recent proposal for a Council recommendation on access to long-term care. </a:t>
            </a:r>
          </a:p>
          <a:p>
            <a:pPr algn="just"/>
            <a:endParaRPr lang="en-US" sz="1600" dirty="0"/>
          </a:p>
          <a:p>
            <a:pPr algn="just"/>
            <a:r>
              <a:rPr lang="fr-BE" sz="1600" dirty="0"/>
              <a:t>BUT </a:t>
            </a:r>
            <a:r>
              <a:rPr lang="fr-BE" sz="1600" dirty="0" err="1"/>
              <a:t>there</a:t>
            </a:r>
            <a:r>
              <a:rPr lang="fr-BE" sz="1600" dirty="0"/>
              <a:t> </a:t>
            </a:r>
            <a:r>
              <a:rPr lang="fr-BE" sz="1600" dirty="0" err="1"/>
              <a:t>is</a:t>
            </a:r>
            <a:r>
              <a:rPr lang="fr-BE" sz="1600" dirty="0"/>
              <a:t> a </a:t>
            </a:r>
            <a:r>
              <a:rPr lang="fr-BE" sz="1600" dirty="0" err="1"/>
              <a:t>necessary</a:t>
            </a:r>
            <a:r>
              <a:rPr lang="fr-BE" sz="1600" dirty="0"/>
              <a:t> condition : To have </a:t>
            </a:r>
            <a:r>
              <a:rPr lang="fr-BE" sz="1600" dirty="0" err="1"/>
              <a:t>enough</a:t>
            </a:r>
            <a:r>
              <a:rPr lang="fr-BE" sz="1600" dirty="0"/>
              <a:t> people </a:t>
            </a:r>
            <a:r>
              <a:rPr lang="fr-BE" sz="1600" dirty="0" err="1"/>
              <a:t>ready</a:t>
            </a:r>
            <a:r>
              <a:rPr lang="fr-BE" sz="1600" dirty="0"/>
              <a:t> to </a:t>
            </a:r>
            <a:r>
              <a:rPr lang="fr-BE" sz="1600" dirty="0" err="1"/>
              <a:t>work</a:t>
            </a:r>
            <a:r>
              <a:rPr lang="fr-BE" sz="1600" dirty="0"/>
              <a:t> in the home care. </a:t>
            </a:r>
          </a:p>
          <a:p>
            <a:pPr algn="just"/>
            <a:r>
              <a:rPr lang="fr-BE" sz="1600" dirty="0" err="1"/>
              <a:t>Today</a:t>
            </a:r>
            <a:r>
              <a:rPr lang="fr-BE" sz="1600" dirty="0"/>
              <a:t> </a:t>
            </a:r>
            <a:r>
              <a:rPr lang="fr-BE" sz="1600" dirty="0" err="1"/>
              <a:t>it</a:t>
            </a:r>
            <a:r>
              <a:rPr lang="fr-BE" sz="1600" dirty="0"/>
              <a:t> </a:t>
            </a:r>
            <a:r>
              <a:rPr lang="fr-BE" sz="1600" dirty="0" err="1"/>
              <a:t>is</a:t>
            </a:r>
            <a:r>
              <a:rPr lang="fr-BE" sz="1600" dirty="0"/>
              <a:t> </a:t>
            </a:r>
            <a:r>
              <a:rPr lang="fr-BE" sz="1600" dirty="0" err="1"/>
              <a:t>already</a:t>
            </a:r>
            <a:r>
              <a:rPr lang="fr-BE" sz="1600" dirty="0"/>
              <a:t> a </a:t>
            </a:r>
            <a:r>
              <a:rPr lang="fr-BE" sz="1600" dirty="0" err="1"/>
              <a:t>problem</a:t>
            </a:r>
            <a:r>
              <a:rPr lang="fr-BE" sz="1600" dirty="0"/>
              <a:t> in </a:t>
            </a:r>
            <a:r>
              <a:rPr lang="fr-BE" sz="1600" dirty="0" err="1"/>
              <a:t>several</a:t>
            </a:r>
            <a:r>
              <a:rPr lang="fr-BE" sz="1600" dirty="0"/>
              <a:t> </a:t>
            </a:r>
            <a:r>
              <a:rPr lang="fr-BE" sz="1600" dirty="0" err="1"/>
              <a:t>Member</a:t>
            </a:r>
            <a:r>
              <a:rPr lang="fr-BE" sz="1600" dirty="0"/>
              <a:t> States. </a:t>
            </a:r>
          </a:p>
          <a:p>
            <a:pPr algn="just"/>
            <a:r>
              <a:rPr lang="fr-BE" sz="1600" dirty="0"/>
              <a:t>Actions must </a:t>
            </a:r>
            <a:r>
              <a:rPr lang="fr-BE" sz="1600" dirty="0" err="1"/>
              <a:t>be</a:t>
            </a:r>
            <a:r>
              <a:rPr lang="fr-BE" sz="1600" dirty="0"/>
              <a:t> </a:t>
            </a:r>
            <a:r>
              <a:rPr lang="fr-BE" sz="1600" dirty="0" err="1"/>
              <a:t>taken</a:t>
            </a:r>
            <a:r>
              <a:rPr lang="fr-BE" sz="1600" dirty="0"/>
              <a:t> </a:t>
            </a:r>
            <a:r>
              <a:rPr lang="fr-BE" sz="1600" u="sng" dirty="0" err="1"/>
              <a:t>now</a:t>
            </a:r>
            <a:r>
              <a:rPr lang="fr-BE" sz="1600" dirty="0"/>
              <a:t> </a:t>
            </a:r>
            <a:r>
              <a:rPr lang="fr-FR" altLang="fr-FR" sz="1600" dirty="0"/>
              <a:t>to </a:t>
            </a:r>
            <a:r>
              <a:rPr lang="fr-FR" altLang="fr-FR" sz="1600" dirty="0" err="1"/>
              <a:t>improve</a:t>
            </a:r>
            <a:r>
              <a:rPr lang="fr-FR" altLang="fr-FR" sz="1600" dirty="0"/>
              <a:t> </a:t>
            </a:r>
            <a:r>
              <a:rPr lang="fr-FR" altLang="fr-FR" sz="1600" dirty="0" err="1"/>
              <a:t>attractiveness</a:t>
            </a:r>
            <a:r>
              <a:rPr lang="fr-FR" altLang="fr-FR" sz="1600" dirty="0"/>
              <a:t>, </a:t>
            </a:r>
            <a:r>
              <a:rPr lang="fr-FR" altLang="fr-FR" sz="1600" dirty="0" err="1"/>
              <a:t>recruitment</a:t>
            </a:r>
            <a:r>
              <a:rPr lang="fr-FR" altLang="fr-FR" sz="1600" dirty="0"/>
              <a:t> and job </a:t>
            </a:r>
            <a:r>
              <a:rPr lang="fr-FR" altLang="fr-FR" sz="1600" dirty="0" err="1"/>
              <a:t>retention</a:t>
            </a:r>
            <a:r>
              <a:rPr lang="fr-FR" altLang="fr-FR" sz="1600" dirty="0"/>
              <a:t> in the home care. </a:t>
            </a:r>
          </a:p>
          <a:p>
            <a:pPr algn="just"/>
            <a:endParaRPr lang="en-US" sz="1600" dirty="0"/>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6</a:t>
            </a:fld>
            <a:endParaRPr lang="fr-BE"/>
          </a:p>
        </p:txBody>
      </p:sp>
    </p:spTree>
    <p:extLst>
      <p:ext uri="{BB962C8B-B14F-4D97-AF65-F5344CB8AC3E}">
        <p14:creationId xmlns:p14="http://schemas.microsoft.com/office/powerpoint/2010/main" val="2911401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EA5F6110-13E4-4BF3-AC31-B57057354061}" type="slidenum">
              <a:rPr lang="fr-BE" smtClean="0"/>
              <a:t>7</a:t>
            </a:fld>
            <a:endParaRPr lang="fr-BE"/>
          </a:p>
        </p:txBody>
      </p:sp>
    </p:spTree>
    <p:extLst>
      <p:ext uri="{BB962C8B-B14F-4D97-AF65-F5344CB8AC3E}">
        <p14:creationId xmlns:p14="http://schemas.microsoft.com/office/powerpoint/2010/main" val="3914044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337DE4-FF66-9DC9-0F8C-052712FC683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8401407C-C49B-0D6B-364B-BF796B9103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0EB0C246-2CB9-02A0-46BD-85C22F7A16F4}"/>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9BBDDC1C-F48F-3F86-0B1E-187D78DAC54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EACEA61A-58E9-6C3C-9174-84ACB324665E}"/>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162970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5E972A-07A5-E4E0-DD2F-447A4DECC2C1}"/>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D57227F2-994B-2FE9-AC44-7AD8B45EE0B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DF8EEBF8-30E7-8767-866F-C3E5C3191E35}"/>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5DE0AD4C-4040-1DBA-CBC3-24161D43CFA4}"/>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01197EB2-8C1E-940B-C376-17F46E5B0830}"/>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115040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EBB931B-30A1-38F6-FAF7-6C6AF548FA9E}"/>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389BA81C-B47F-F46B-C15A-D6302E8E985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F6AFE8C-7317-6A39-64F5-A1715CB02ACC}"/>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37D5533D-B5C1-E04B-199E-AFB8AECE59B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0F56FC1-AF03-61E5-1FA8-E5833CB02303}"/>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66482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B983E-6FB8-2E57-70F0-0CDF67FF7777}"/>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8FCF13CB-9307-3B5C-8A14-811BB95BDE2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6039FA4D-9461-3458-2239-6B1D8769376A}"/>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1CC20BBD-0013-7DBF-8F5F-4948A10DB5E7}"/>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C68252DF-D2C8-A077-AAE8-7E4B7D26AE96}"/>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2255040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AF540-D34F-5790-E824-68C393EFA40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28C2507D-604F-5CA8-AF8C-859D63587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AE8F835-1020-4889-D312-F557074252F3}"/>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E2E826EE-4C8B-BE33-2B39-B3AA11BC7257}"/>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9F1D176F-3CD1-5787-74E0-17263F83034A}"/>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189865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5B3168-CB82-77FD-B58D-1F5060834C05}"/>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E11E94E8-4C91-508C-17D0-F721E2597A1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07479516-4477-BA7E-B3CE-4331D63FD18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C851453F-9EE2-0872-D75A-9F0F20E72136}"/>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6" name="Espace réservé du pied de page 5">
            <a:extLst>
              <a:ext uri="{FF2B5EF4-FFF2-40B4-BE49-F238E27FC236}">
                <a16:creationId xmlns:a16="http://schemas.microsoft.com/office/drawing/2014/main" id="{7917F392-547A-6D09-4326-7295D9C86C81}"/>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FD05464E-0B7C-3001-B9B1-CD71DB4FC1A4}"/>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750355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49FD1A-36CF-3068-09A6-6091BF86D996}"/>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29162388-3FF0-B2AA-8B04-F10B6CBA0A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8416D42-BBA6-D06D-B7A2-539CF7500A0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A4EBBB62-850E-6BED-F303-D7A1F619B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58F8FE2-7F11-E3D1-106D-18E34BABFF0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5FB81592-9AAC-D207-51BC-49563EC95460}"/>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8" name="Espace réservé du pied de page 7">
            <a:extLst>
              <a:ext uri="{FF2B5EF4-FFF2-40B4-BE49-F238E27FC236}">
                <a16:creationId xmlns:a16="http://schemas.microsoft.com/office/drawing/2014/main" id="{33D0CBE0-D890-8641-18E4-11D03BB4B2EB}"/>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B192727C-B63A-2B85-9F40-1F1A9E532785}"/>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5080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E5175-A229-6D63-DEF0-30F4B4E3E0FF}"/>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49C22AF8-4252-B84D-2BFB-ECA1183E9BB4}"/>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4" name="Espace réservé du pied de page 3">
            <a:extLst>
              <a:ext uri="{FF2B5EF4-FFF2-40B4-BE49-F238E27FC236}">
                <a16:creationId xmlns:a16="http://schemas.microsoft.com/office/drawing/2014/main" id="{5EEC2C65-AFCF-E618-6C12-9D7E45AFAE7D}"/>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6A820004-08C3-5D89-45AC-B5808058FFC8}"/>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413769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50AFFC3-61DA-19A6-6B99-3974F66443D6}"/>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3" name="Espace réservé du pied de page 2">
            <a:extLst>
              <a:ext uri="{FF2B5EF4-FFF2-40B4-BE49-F238E27FC236}">
                <a16:creationId xmlns:a16="http://schemas.microsoft.com/office/drawing/2014/main" id="{CFC5797F-48E1-CB3D-3CEE-710ED46916AF}"/>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2A57B524-0063-F8AF-1026-660A33018008}"/>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3417002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E324F9-B0D4-E1A2-8B6C-32F5F81C502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44F4ED13-BBDE-566C-5303-FA12FBD66E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F3CA30D3-A0BA-A75C-1C85-B806C40E0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409004B-AF1F-0F90-EC98-308178EC888D}"/>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6" name="Espace réservé du pied de page 5">
            <a:extLst>
              <a:ext uri="{FF2B5EF4-FFF2-40B4-BE49-F238E27FC236}">
                <a16:creationId xmlns:a16="http://schemas.microsoft.com/office/drawing/2014/main" id="{95D18548-6689-0623-7BBF-DDC23A96020E}"/>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25CCF095-0303-2A66-2D7C-F6D924CF1D20}"/>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81445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B7FA2D-C2FA-C4AA-D37E-5F3E5BCD225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1E6F5BAE-CC46-42A8-0C05-F9C520B2E0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C0E0B05B-49BF-6F6D-7742-C80C1B19D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FD97925-0BAB-23AD-91C6-DF97283CA581}"/>
              </a:ext>
            </a:extLst>
          </p:cNvPr>
          <p:cNvSpPr>
            <a:spLocks noGrp="1"/>
          </p:cNvSpPr>
          <p:nvPr>
            <p:ph type="dt" sz="half" idx="10"/>
          </p:nvPr>
        </p:nvSpPr>
        <p:spPr/>
        <p:txBody>
          <a:bodyPr/>
          <a:lstStyle/>
          <a:p>
            <a:fld id="{E2D7031A-687D-496A-BD2B-59B8FA6CE922}" type="datetimeFigureOut">
              <a:rPr lang="fr-BE" smtClean="0"/>
              <a:t>17-09-22</a:t>
            </a:fld>
            <a:endParaRPr lang="fr-BE"/>
          </a:p>
        </p:txBody>
      </p:sp>
      <p:sp>
        <p:nvSpPr>
          <p:cNvPr id="6" name="Espace réservé du pied de page 5">
            <a:extLst>
              <a:ext uri="{FF2B5EF4-FFF2-40B4-BE49-F238E27FC236}">
                <a16:creationId xmlns:a16="http://schemas.microsoft.com/office/drawing/2014/main" id="{0C3CC600-8159-7B17-D0EA-F1C6E006B3C5}"/>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939F9CA7-EBC6-0252-1439-82731090A370}"/>
              </a:ext>
            </a:extLst>
          </p:cNvPr>
          <p:cNvSpPr>
            <a:spLocks noGrp="1"/>
          </p:cNvSpPr>
          <p:nvPr>
            <p:ph type="sldNum" sz="quarter" idx="12"/>
          </p:nvPr>
        </p:nvSpPr>
        <p:spPr/>
        <p:txBody>
          <a:bodyPr/>
          <a:lstStyle/>
          <a:p>
            <a:fld id="{EED150F8-EEA4-4D0B-A6AC-81BB91C2818E}" type="slidenum">
              <a:rPr lang="fr-BE" smtClean="0"/>
              <a:t>‹N°›</a:t>
            </a:fld>
            <a:endParaRPr lang="fr-BE"/>
          </a:p>
        </p:txBody>
      </p:sp>
    </p:spTree>
    <p:extLst>
      <p:ext uri="{BB962C8B-B14F-4D97-AF65-F5344CB8AC3E}">
        <p14:creationId xmlns:p14="http://schemas.microsoft.com/office/powerpoint/2010/main" val="2090036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DCEEB63-976D-9066-677A-DBBF90795B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1F3F1177-5FAC-EA0F-0181-7948A7B5B4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6FB657F9-9AF3-3D5E-171B-E975B83CD8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7031A-687D-496A-BD2B-59B8FA6CE922}" type="datetimeFigureOut">
              <a:rPr lang="fr-BE" smtClean="0"/>
              <a:t>17-09-22</a:t>
            </a:fld>
            <a:endParaRPr lang="fr-BE"/>
          </a:p>
        </p:txBody>
      </p:sp>
      <p:sp>
        <p:nvSpPr>
          <p:cNvPr id="5" name="Espace réservé du pied de page 4">
            <a:extLst>
              <a:ext uri="{FF2B5EF4-FFF2-40B4-BE49-F238E27FC236}">
                <a16:creationId xmlns:a16="http://schemas.microsoft.com/office/drawing/2014/main" id="{77CFB0DF-37CD-3493-F34D-04B04F6490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122F558A-D923-9DA5-5833-0FD82490F8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150F8-EEA4-4D0B-A6AC-81BB91C2818E}" type="slidenum">
              <a:rPr lang="fr-BE" smtClean="0"/>
              <a:t>‹N°›</a:t>
            </a:fld>
            <a:endParaRPr lang="fr-BE"/>
          </a:p>
        </p:txBody>
      </p:sp>
    </p:spTree>
    <p:extLst>
      <p:ext uri="{BB962C8B-B14F-4D97-AF65-F5344CB8AC3E}">
        <p14:creationId xmlns:p14="http://schemas.microsoft.com/office/powerpoint/2010/main" val="2453357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F34B98BC-ADBB-526E-5635-08540C769145}"/>
              </a:ext>
            </a:extLst>
          </p:cNvPr>
          <p:cNvSpPr>
            <a:spLocks noChangeArrowheads="1"/>
          </p:cNvSpPr>
          <p:nvPr/>
        </p:nvSpPr>
        <p:spPr bwMode="auto">
          <a:xfrm>
            <a:off x="1618349" y="1287076"/>
            <a:ext cx="8708411" cy="3196399"/>
          </a:xfrm>
          <a:prstGeom prst="rect">
            <a:avLst/>
          </a:prstGeom>
          <a:noFill/>
          <a:ln>
            <a:noFill/>
          </a:ln>
          <a:effectLst/>
        </p:spPr>
        <p:txBody>
          <a:bodyPr vert="horz" wrap="non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4000" b="1" dirty="0" err="1">
                <a:solidFill>
                  <a:srgbClr val="202124"/>
                </a:solidFill>
                <a:latin typeface="inherit"/>
              </a:rPr>
              <a:t>T</a:t>
            </a:r>
            <a:r>
              <a:rPr kumimoji="0" lang="fr-FR" altLang="fr-FR" sz="4000" b="1" i="0" u="none" strike="noStrike" cap="none" normalizeH="0" baseline="0" dirty="0" err="1">
                <a:ln>
                  <a:noFill/>
                </a:ln>
                <a:solidFill>
                  <a:srgbClr val="202124"/>
                </a:solidFill>
                <a:effectLst/>
                <a:latin typeface="inherit"/>
              </a:rPr>
              <a:t>owards</a:t>
            </a:r>
            <a:r>
              <a:rPr kumimoji="0" lang="fr-FR" altLang="fr-FR" sz="4000" b="1" i="0" u="none" strike="noStrike" cap="none" normalizeH="0" baseline="0" dirty="0">
                <a:ln>
                  <a:noFill/>
                </a:ln>
                <a:solidFill>
                  <a:srgbClr val="202124"/>
                </a:solidFill>
                <a:effectLst/>
                <a:latin typeface="inherit"/>
              </a:rPr>
              <a:t> a care </a:t>
            </a:r>
            <a:r>
              <a:rPr kumimoji="0" lang="fr-FR" altLang="fr-FR" sz="4000" b="1" i="0" u="none" strike="noStrike" cap="none" normalizeH="0" baseline="0" dirty="0" err="1">
                <a:ln>
                  <a:noFill/>
                </a:ln>
                <a:solidFill>
                  <a:srgbClr val="202124"/>
                </a:solidFill>
                <a:effectLst/>
                <a:latin typeface="inherit"/>
              </a:rPr>
              <a:t>strategy</a:t>
            </a:r>
            <a:r>
              <a:rPr kumimoji="0" lang="fr-FR" altLang="fr-FR" sz="4000" b="1" i="0" u="none" strike="noStrike" cap="none" normalizeH="0" baseline="0" dirty="0">
                <a:ln>
                  <a:noFill/>
                </a:ln>
                <a:solidFill>
                  <a:srgbClr val="202124"/>
                </a:solidFill>
                <a:effectLst/>
                <a:latin typeface="inherit"/>
              </a:rPr>
              <a:t> for the </a:t>
            </a:r>
            <a:r>
              <a:rPr kumimoji="0" lang="fr-FR" altLang="fr-FR" sz="4000" b="1" i="0" u="none" strike="noStrike" cap="none" normalizeH="0" baseline="0" dirty="0" err="1">
                <a:ln>
                  <a:noFill/>
                </a:ln>
                <a:solidFill>
                  <a:srgbClr val="202124"/>
                </a:solidFill>
                <a:effectLst/>
                <a:latin typeface="inherit"/>
              </a:rPr>
              <a:t>elderly</a:t>
            </a:r>
            <a:r>
              <a:rPr kumimoji="0" lang="fr-FR" altLang="fr-FR" sz="4000" b="1" i="0" u="none" strike="noStrike" cap="none" normalizeH="0" baseline="0" dirty="0">
                <a:ln>
                  <a:noFill/>
                </a:ln>
                <a:solidFill>
                  <a:srgbClr val="202124"/>
                </a:solidFill>
                <a:effectLst/>
                <a:latin typeface="inherit"/>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4000" b="1" i="0" u="none" strike="noStrike" cap="none" normalizeH="0" baseline="0" dirty="0" err="1">
                <a:ln>
                  <a:noFill/>
                </a:ln>
                <a:solidFill>
                  <a:srgbClr val="202124"/>
                </a:solidFill>
                <a:effectLst/>
                <a:latin typeface="inherit"/>
              </a:rPr>
              <a:t>where</a:t>
            </a:r>
            <a:r>
              <a:rPr kumimoji="0" lang="fr-FR" altLang="fr-FR" sz="4000" b="1" i="0" u="none" strike="noStrike" cap="none" normalizeH="0" baseline="0" dirty="0">
                <a:ln>
                  <a:noFill/>
                </a:ln>
                <a:solidFill>
                  <a:srgbClr val="202124"/>
                </a:solidFill>
                <a:effectLst/>
                <a:latin typeface="inherit"/>
              </a:rPr>
              <a:t> indirect care </a:t>
            </a:r>
            <a:r>
              <a:rPr kumimoji="0" lang="fr-FR" altLang="fr-FR" sz="4000" b="1" i="0" u="none" strike="noStrike" cap="none" normalizeH="0" baseline="0" dirty="0" err="1">
                <a:ln>
                  <a:noFill/>
                </a:ln>
                <a:solidFill>
                  <a:srgbClr val="202124"/>
                </a:solidFill>
                <a:effectLst/>
                <a:latin typeface="inherit"/>
              </a:rPr>
              <a:t>reinforces</a:t>
            </a:r>
            <a:r>
              <a:rPr kumimoji="0" lang="fr-FR" altLang="fr-FR" sz="4000" b="1" i="0" u="none" strike="noStrike" cap="none" normalizeH="0" baseline="0" dirty="0">
                <a:ln>
                  <a:noFill/>
                </a:ln>
                <a:solidFill>
                  <a:srgbClr val="202124"/>
                </a:solidFill>
                <a:effectLst/>
                <a:latin typeface="inherit"/>
              </a:rPr>
              <a:t> direct care</a:t>
            </a:r>
          </a:p>
          <a:p>
            <a:pPr marL="0" marR="0" lvl="0" indent="0" algn="ctr" defTabSz="914400" rtl="0" eaLnBrk="0" fontAlgn="base" latinLnBrk="0" hangingPunct="0">
              <a:lnSpc>
                <a:spcPct val="100000"/>
              </a:lnSpc>
              <a:spcBef>
                <a:spcPct val="0"/>
              </a:spcBef>
              <a:spcAft>
                <a:spcPct val="0"/>
              </a:spcAft>
              <a:buClrTx/>
              <a:buSzTx/>
              <a:buFontTx/>
              <a:buNone/>
              <a:tabLst/>
            </a:pPr>
            <a:endParaRPr lang="fr-FR" altLang="fr-FR" sz="4000" b="1" dirty="0">
              <a:solidFill>
                <a:srgbClr val="202124"/>
              </a:solidFill>
              <a:latin typeface="inherit"/>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dirty="0">
                <a:solidFill>
                  <a:srgbClr val="202124"/>
                </a:solidFill>
              </a:rPr>
              <a:t>Jean-François Lebrun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i="0" u="none" strike="noStrike" cap="none" normalizeH="0" baseline="0" dirty="0">
              <a:ln>
                <a:noFill/>
              </a:ln>
              <a:solidFill>
                <a:srgbClr val="202124"/>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lang="fr-FR" altLang="fr-FR" dirty="0">
              <a:solidFill>
                <a:srgbClr val="202124"/>
              </a:solidFill>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i="0" u="none" strike="noStrike" cap="none" normalizeH="0" baseline="0" dirty="0">
              <a:ln>
                <a:noFill/>
              </a:ln>
              <a:solidFill>
                <a:srgbClr val="202124"/>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dirty="0" err="1">
                <a:solidFill>
                  <a:srgbClr val="202124"/>
                </a:solidFill>
              </a:rPr>
              <a:t>September</a:t>
            </a:r>
            <a:r>
              <a:rPr lang="fr-FR" altLang="fr-FR" dirty="0">
                <a:solidFill>
                  <a:srgbClr val="202124"/>
                </a:solidFill>
              </a:rPr>
              <a:t> 2022</a:t>
            </a:r>
            <a:endParaRPr kumimoji="0" lang="fr-FR" altLang="fr-FR"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17656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66C6E738-7160-1A9C-9179-9879B079244F}"/>
              </a:ext>
            </a:extLst>
          </p:cNvPr>
          <p:cNvSpPr txBox="1"/>
          <p:nvPr/>
        </p:nvSpPr>
        <p:spPr>
          <a:xfrm>
            <a:off x="895575" y="1469051"/>
            <a:ext cx="9646920" cy="923330"/>
          </a:xfrm>
          <a:prstGeom prst="rect">
            <a:avLst/>
          </a:prstGeom>
          <a:noFill/>
        </p:spPr>
        <p:txBody>
          <a:bodyPr wrap="square">
            <a:spAutoFit/>
          </a:bodyPr>
          <a:lstStyle/>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i="1" dirty="0">
                <a:effectLst/>
                <a:latin typeface="Calibri" panose="020F0502020204030204" pitchFamily="34" charset="0"/>
                <a:ea typeface="Calibri" panose="020F0502020204030204" pitchFamily="34" charset="0"/>
                <a:cs typeface="Times New Roman" panose="02020603050405020304" pitchFamily="18" charset="0"/>
              </a:rPr>
              <a:t>Care work consists of two overlapping activities: </a:t>
            </a:r>
          </a:p>
          <a:p>
            <a:pPr lvl="1" algn="just"/>
            <a:r>
              <a:rPr lang="en-US" i="1" dirty="0">
                <a:latin typeface="Calibri" panose="020F0502020204030204" pitchFamily="34" charset="0"/>
                <a:ea typeface="Calibri" panose="020F0502020204030204" pitchFamily="34" charset="0"/>
                <a:cs typeface="Times New Roman" panose="02020603050405020304" pitchFamily="18" charset="0"/>
              </a:rPr>
              <a:t>-</a:t>
            </a:r>
            <a:r>
              <a:rPr lang="en-US" i="1" u="sng" dirty="0">
                <a:effectLst/>
                <a:latin typeface="Calibri" panose="020F0502020204030204" pitchFamily="34" charset="0"/>
                <a:ea typeface="Calibri" panose="020F0502020204030204" pitchFamily="34" charset="0"/>
                <a:cs typeface="Times New Roman" panose="02020603050405020304" pitchFamily="18" charset="0"/>
              </a:rPr>
              <a:t>direct</a:t>
            </a:r>
            <a:r>
              <a:rPr lang="en-US" i="1" dirty="0">
                <a:effectLst/>
                <a:latin typeface="Calibri" panose="020F0502020204030204" pitchFamily="34" charset="0"/>
                <a:ea typeface="Calibri" panose="020F0502020204030204" pitchFamily="34" charset="0"/>
                <a:cs typeface="Times New Roman" panose="02020603050405020304" pitchFamily="18" charset="0"/>
              </a:rPr>
              <a:t>, personal and relational care activities, such as feeding a baby or nursing an ill partner; </a:t>
            </a:r>
          </a:p>
          <a:p>
            <a:pPr lvl="1" algn="just"/>
            <a:r>
              <a:rPr lang="en-US" i="1" dirty="0">
                <a:latin typeface="Calibri" panose="020F0502020204030204" pitchFamily="34" charset="0"/>
                <a:ea typeface="Calibri" panose="020F0502020204030204" pitchFamily="34" charset="0"/>
                <a:cs typeface="Times New Roman" panose="02020603050405020304" pitchFamily="18" charset="0"/>
              </a:rPr>
              <a:t>-</a:t>
            </a:r>
            <a:r>
              <a:rPr lang="en-US" i="1" dirty="0">
                <a:effectLst/>
                <a:latin typeface="Calibri" panose="020F0502020204030204" pitchFamily="34" charset="0"/>
                <a:ea typeface="Calibri" panose="020F0502020204030204" pitchFamily="34" charset="0"/>
                <a:cs typeface="Times New Roman" panose="02020603050405020304" pitchFamily="18" charset="0"/>
              </a:rPr>
              <a:t>and </a:t>
            </a:r>
            <a:r>
              <a:rPr lang="en-US" i="1" u="sng" dirty="0">
                <a:effectLst/>
                <a:latin typeface="Calibri" panose="020F0502020204030204" pitchFamily="34" charset="0"/>
                <a:ea typeface="Calibri" panose="020F0502020204030204" pitchFamily="34" charset="0"/>
                <a:cs typeface="Times New Roman" panose="02020603050405020304" pitchFamily="18" charset="0"/>
              </a:rPr>
              <a:t>indirect</a:t>
            </a:r>
            <a:r>
              <a:rPr lang="en-US" i="1" dirty="0">
                <a:effectLst/>
                <a:latin typeface="Calibri" panose="020F0502020204030204" pitchFamily="34" charset="0"/>
                <a:ea typeface="Calibri" panose="020F0502020204030204" pitchFamily="34" charset="0"/>
                <a:cs typeface="Times New Roman" panose="02020603050405020304" pitchFamily="18" charset="0"/>
              </a:rPr>
              <a:t> care activities, such as cooking and cleaning</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baseline="30000" dirty="0">
                <a:effectLst/>
                <a:latin typeface="Calibri" panose="020F0502020204030204" pitchFamily="34" charset="0"/>
                <a:ea typeface="Calibri" panose="020F0502020204030204" pitchFamily="34" charset="0"/>
                <a:cs typeface="Times New Roman" panose="02020603050405020304" pitchFamily="18" charset="0"/>
              </a:rPr>
              <a:t>1</a:t>
            </a:r>
            <a:endParaRPr lang="fr-BE" baseline="30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585DC329-2636-3D90-DFE5-266E9CA80379}"/>
              </a:ext>
            </a:extLst>
          </p:cNvPr>
          <p:cNvSpPr txBox="1"/>
          <p:nvPr/>
        </p:nvSpPr>
        <p:spPr>
          <a:xfrm>
            <a:off x="256495" y="6485165"/>
            <a:ext cx="11679010" cy="338554"/>
          </a:xfrm>
          <a:prstGeom prst="rect">
            <a:avLst/>
          </a:prstGeom>
          <a:noFill/>
        </p:spPr>
        <p:txBody>
          <a:bodyPr wrap="square">
            <a:spAutoFit/>
          </a:bodyPr>
          <a:lstStyle/>
          <a:p>
            <a:pPr marL="228600" indent="-228600">
              <a:buAutoNum type="arabicPeriod"/>
            </a:pPr>
            <a:r>
              <a:rPr lang="en-US" sz="800" dirty="0">
                <a:effectLst/>
                <a:latin typeface="Calibri" panose="020F0502020204030204" pitchFamily="34" charset="0"/>
                <a:ea typeface="Calibri" panose="020F0502020204030204" pitchFamily="34" charset="0"/>
                <a:cs typeface="Times New Roman" panose="02020603050405020304" pitchFamily="18" charset="0"/>
              </a:rPr>
              <a:t>Care work and care jobs for the future of decent work / International </a:t>
            </a:r>
            <a:r>
              <a:rPr lang="en-US" sz="800"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800" dirty="0">
                <a:effectLst/>
                <a:latin typeface="Calibri" panose="020F0502020204030204" pitchFamily="34" charset="0"/>
                <a:ea typeface="Calibri" panose="020F0502020204030204" pitchFamily="34" charset="0"/>
                <a:cs typeface="Times New Roman" panose="02020603050405020304" pitchFamily="18" charset="0"/>
              </a:rPr>
              <a:t> Office – Geneva: ILO, 2018</a:t>
            </a:r>
          </a:p>
          <a:p>
            <a:r>
              <a:rPr lang="en-US" sz="800" dirty="0">
                <a:effectLst/>
                <a:latin typeface="Calibri" panose="020F0502020204030204" pitchFamily="34" charset="0"/>
                <a:ea typeface="Calibri" panose="020F0502020204030204" pitchFamily="34" charset="0"/>
                <a:cs typeface="Times New Roman" panose="02020603050405020304" pitchFamily="18" charset="0"/>
              </a:rPr>
              <a:t>Sources : LTC report, Eurostat (EHIS, ILC, EFS), OECD (Time use)</a:t>
            </a:r>
            <a:endParaRPr lang="fr-BE"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E404FF7A-3823-3D76-7F11-404CCBB0F91B}"/>
              </a:ext>
            </a:extLst>
          </p:cNvPr>
          <p:cNvSpPr txBox="1"/>
          <p:nvPr/>
        </p:nvSpPr>
        <p:spPr>
          <a:xfrm>
            <a:off x="895575" y="2955760"/>
            <a:ext cx="10144380" cy="1200329"/>
          </a:xfrm>
          <a:prstGeom prst="rect">
            <a:avLst/>
          </a:prstGeom>
          <a:noFill/>
        </p:spPr>
        <p:txBody>
          <a:bodyPr wrap="none" rtlCol="0">
            <a:spAutoFit/>
          </a:bodyPr>
          <a:lstStyle/>
          <a:p>
            <a:r>
              <a:rPr lang="fr-BE" dirty="0"/>
              <a:t>90 million + 65         </a:t>
            </a:r>
          </a:p>
          <a:p>
            <a:r>
              <a:rPr lang="fr-BE" dirty="0"/>
              <a:t>	23 million </a:t>
            </a:r>
            <a:r>
              <a:rPr lang="fr-BE" dirty="0" err="1"/>
              <a:t>with</a:t>
            </a:r>
            <a:r>
              <a:rPr lang="fr-BE" dirty="0"/>
              <a:t> a high </a:t>
            </a:r>
            <a:r>
              <a:rPr lang="fr-BE" dirty="0" err="1"/>
              <a:t>level</a:t>
            </a:r>
            <a:r>
              <a:rPr lang="fr-BE" dirty="0"/>
              <a:t> of </a:t>
            </a:r>
            <a:r>
              <a:rPr lang="fr-BE" dirty="0" err="1"/>
              <a:t>dependency</a:t>
            </a:r>
            <a:r>
              <a:rPr lang="fr-BE" dirty="0"/>
              <a:t> (14 </a:t>
            </a:r>
            <a:r>
              <a:rPr lang="fr-BE" dirty="0" err="1"/>
              <a:t>receiving</a:t>
            </a:r>
            <a:r>
              <a:rPr lang="fr-BE" dirty="0"/>
              <a:t> a public support)</a:t>
            </a:r>
          </a:p>
          <a:p>
            <a:r>
              <a:rPr lang="fr-BE" dirty="0"/>
              <a:t>	36 million </a:t>
            </a:r>
            <a:r>
              <a:rPr lang="fr-BE" dirty="0" err="1"/>
              <a:t>with</a:t>
            </a:r>
            <a:r>
              <a:rPr lang="fr-BE" dirty="0"/>
              <a:t> </a:t>
            </a:r>
            <a:r>
              <a:rPr lang="fr-BE" dirty="0" err="1"/>
              <a:t>moderate</a:t>
            </a:r>
            <a:r>
              <a:rPr lang="fr-BE" dirty="0"/>
              <a:t> </a:t>
            </a:r>
            <a:r>
              <a:rPr lang="fr-BE" dirty="0" err="1"/>
              <a:t>level</a:t>
            </a:r>
            <a:r>
              <a:rPr lang="fr-BE" dirty="0"/>
              <a:t> of </a:t>
            </a:r>
            <a:r>
              <a:rPr lang="fr-BE" dirty="0" err="1"/>
              <a:t>dependency</a:t>
            </a:r>
            <a:r>
              <a:rPr lang="fr-BE" dirty="0"/>
              <a:t> (30 million </a:t>
            </a:r>
            <a:r>
              <a:rPr lang="fr-BE" dirty="0" err="1"/>
              <a:t>without</a:t>
            </a:r>
            <a:r>
              <a:rPr lang="fr-BE" dirty="0"/>
              <a:t> </a:t>
            </a:r>
            <a:r>
              <a:rPr lang="fr-BE" dirty="0" err="1"/>
              <a:t>access</a:t>
            </a:r>
            <a:r>
              <a:rPr lang="fr-BE" dirty="0"/>
              <a:t> to </a:t>
            </a:r>
            <a:r>
              <a:rPr lang="fr-BE" dirty="0" err="1"/>
              <a:t>professional</a:t>
            </a:r>
            <a:r>
              <a:rPr lang="fr-BE" dirty="0"/>
              <a:t> services</a:t>
            </a:r>
          </a:p>
          <a:p>
            <a:r>
              <a:rPr lang="fr-BE" dirty="0"/>
              <a:t>	31 million </a:t>
            </a:r>
            <a:r>
              <a:rPr lang="fr-BE" dirty="0" err="1"/>
              <a:t>without</a:t>
            </a:r>
            <a:r>
              <a:rPr lang="fr-BE" dirty="0"/>
              <a:t> </a:t>
            </a:r>
            <a:r>
              <a:rPr lang="fr-BE" dirty="0" err="1"/>
              <a:t>dependency</a:t>
            </a:r>
            <a:r>
              <a:rPr lang="fr-BE" dirty="0"/>
              <a:t> </a:t>
            </a:r>
          </a:p>
        </p:txBody>
      </p:sp>
      <p:sp>
        <p:nvSpPr>
          <p:cNvPr id="9" name="ZoneTexte 8">
            <a:extLst>
              <a:ext uri="{FF2B5EF4-FFF2-40B4-BE49-F238E27FC236}">
                <a16:creationId xmlns:a16="http://schemas.microsoft.com/office/drawing/2014/main" id="{5EE2253D-058D-FC93-A934-65993B2532AF}"/>
              </a:ext>
            </a:extLst>
          </p:cNvPr>
          <p:cNvSpPr txBox="1"/>
          <p:nvPr/>
        </p:nvSpPr>
        <p:spPr>
          <a:xfrm>
            <a:off x="578612" y="2551079"/>
            <a:ext cx="2599045" cy="369332"/>
          </a:xfrm>
          <a:prstGeom prst="rect">
            <a:avLst/>
          </a:prstGeom>
          <a:noFill/>
        </p:spPr>
        <p:txBody>
          <a:bodyPr wrap="none" rtlCol="0">
            <a:spAutoFit/>
          </a:bodyPr>
          <a:lstStyle/>
          <a:p>
            <a:r>
              <a:rPr lang="fr-BE" b="1" dirty="0"/>
              <a:t>The </a:t>
            </a:r>
            <a:r>
              <a:rPr lang="fr-BE" b="1" dirty="0" err="1"/>
              <a:t>two</a:t>
            </a:r>
            <a:r>
              <a:rPr lang="fr-BE" b="1" dirty="0"/>
              <a:t> </a:t>
            </a:r>
            <a:r>
              <a:rPr lang="fr-BE" b="1" dirty="0" err="1"/>
              <a:t>target</a:t>
            </a:r>
            <a:r>
              <a:rPr lang="fr-BE" b="1" dirty="0"/>
              <a:t> audiences</a:t>
            </a:r>
          </a:p>
        </p:txBody>
      </p:sp>
      <p:sp>
        <p:nvSpPr>
          <p:cNvPr id="12" name="ZoneTexte 11">
            <a:extLst>
              <a:ext uri="{FF2B5EF4-FFF2-40B4-BE49-F238E27FC236}">
                <a16:creationId xmlns:a16="http://schemas.microsoft.com/office/drawing/2014/main" id="{0DB979EB-282F-EAAB-0696-D6DEFE75E12D}"/>
              </a:ext>
            </a:extLst>
          </p:cNvPr>
          <p:cNvSpPr txBox="1"/>
          <p:nvPr/>
        </p:nvSpPr>
        <p:spPr>
          <a:xfrm>
            <a:off x="578612" y="1011652"/>
            <a:ext cx="2907078" cy="369332"/>
          </a:xfrm>
          <a:prstGeom prst="rect">
            <a:avLst/>
          </a:prstGeom>
          <a:noFill/>
        </p:spPr>
        <p:txBody>
          <a:bodyPr wrap="none" rtlCol="0">
            <a:spAutoFit/>
          </a:bodyPr>
          <a:lstStyle/>
          <a:p>
            <a:r>
              <a:rPr lang="fr-BE" b="1" dirty="0"/>
              <a:t>The </a:t>
            </a:r>
            <a:r>
              <a:rPr lang="fr-BE" b="1" dirty="0" err="1"/>
              <a:t>two</a:t>
            </a:r>
            <a:r>
              <a:rPr lang="fr-BE" b="1" dirty="0"/>
              <a:t> components of care</a:t>
            </a:r>
          </a:p>
        </p:txBody>
      </p:sp>
      <p:sp>
        <p:nvSpPr>
          <p:cNvPr id="13" name="ZoneTexte 12">
            <a:extLst>
              <a:ext uri="{FF2B5EF4-FFF2-40B4-BE49-F238E27FC236}">
                <a16:creationId xmlns:a16="http://schemas.microsoft.com/office/drawing/2014/main" id="{94A18D97-2FC2-F94C-5DC3-0F380B14425D}"/>
              </a:ext>
            </a:extLst>
          </p:cNvPr>
          <p:cNvSpPr txBox="1"/>
          <p:nvPr/>
        </p:nvSpPr>
        <p:spPr>
          <a:xfrm>
            <a:off x="895575" y="4269615"/>
            <a:ext cx="16804600" cy="1477328"/>
          </a:xfrm>
          <a:prstGeom prst="rect">
            <a:avLst/>
          </a:prstGeom>
          <a:noFill/>
        </p:spPr>
        <p:txBody>
          <a:bodyPr wrap="none" rtlCol="0">
            <a:spAutoFit/>
          </a:bodyPr>
          <a:lstStyle/>
          <a:p>
            <a:r>
              <a:rPr lang="fr-BE" dirty="0"/>
              <a:t>80 million of </a:t>
            </a:r>
            <a:r>
              <a:rPr lang="fr-BE" dirty="0" err="1"/>
              <a:t>informal</a:t>
            </a:r>
            <a:r>
              <a:rPr lang="fr-BE" dirty="0"/>
              <a:t> </a:t>
            </a:r>
            <a:r>
              <a:rPr lang="fr-BE" dirty="0" err="1"/>
              <a:t>carers</a:t>
            </a:r>
            <a:r>
              <a:rPr lang="fr-BE" dirty="0"/>
              <a:t> </a:t>
            </a:r>
            <a:r>
              <a:rPr lang="fr-BE" dirty="0" err="1"/>
              <a:t>with</a:t>
            </a:r>
            <a:r>
              <a:rPr lang="fr-BE" dirty="0"/>
              <a:t> 20h/</a:t>
            </a:r>
            <a:r>
              <a:rPr lang="fr-BE" dirty="0" err="1"/>
              <a:t>week</a:t>
            </a:r>
            <a:r>
              <a:rPr lang="fr-BE" dirty="0"/>
              <a:t> or more  of care          </a:t>
            </a:r>
          </a:p>
          <a:p>
            <a:r>
              <a:rPr lang="fr-BE" dirty="0"/>
              <a:t>	30 million + 65</a:t>
            </a:r>
          </a:p>
          <a:p>
            <a:r>
              <a:rPr lang="fr-BE" dirty="0"/>
              <a:t>	50 million   -65	5 million of </a:t>
            </a:r>
            <a:r>
              <a:rPr lang="fr-BE" dirty="0" err="1"/>
              <a:t>unemployed</a:t>
            </a:r>
            <a:r>
              <a:rPr lang="fr-BE" dirty="0"/>
              <a:t> </a:t>
            </a:r>
            <a:r>
              <a:rPr lang="fr-BE" dirty="0" err="1"/>
              <a:t>persons</a:t>
            </a:r>
            <a:endParaRPr lang="fr-BE" dirty="0"/>
          </a:p>
          <a:p>
            <a:r>
              <a:rPr lang="fr-BE" dirty="0"/>
              <a:t>			24 million </a:t>
            </a:r>
            <a:r>
              <a:rPr lang="fr-BE" dirty="0" err="1"/>
              <a:t>outside</a:t>
            </a:r>
            <a:r>
              <a:rPr lang="fr-BE" dirty="0"/>
              <a:t> the labour </a:t>
            </a:r>
            <a:r>
              <a:rPr lang="fr-BE" dirty="0" err="1"/>
              <a:t>market</a:t>
            </a:r>
            <a:r>
              <a:rPr lang="fr-BE" dirty="0"/>
              <a:t> </a:t>
            </a:r>
          </a:p>
          <a:p>
            <a:r>
              <a:rPr lang="fr-BE" dirty="0"/>
              <a:t>			26 million of </a:t>
            </a:r>
            <a:r>
              <a:rPr lang="fr-BE" dirty="0" err="1"/>
              <a:t>employed</a:t>
            </a:r>
            <a:r>
              <a:rPr lang="fr-BE" dirty="0"/>
              <a:t> </a:t>
            </a:r>
            <a:r>
              <a:rPr lang="fr-BE" dirty="0" err="1"/>
              <a:t>persons</a:t>
            </a:r>
            <a:r>
              <a:rPr lang="fr-BE" dirty="0"/>
              <a:t>        (6,8 million of </a:t>
            </a:r>
            <a:r>
              <a:rPr lang="fr-BE" dirty="0" err="1"/>
              <a:t>women</a:t>
            </a:r>
            <a:r>
              <a:rPr lang="fr-BE" dirty="0"/>
              <a:t> (0,45 men) in part-time for care)			  			</a:t>
            </a:r>
          </a:p>
        </p:txBody>
      </p:sp>
      <p:sp>
        <p:nvSpPr>
          <p:cNvPr id="15" name="ZoneTexte 14">
            <a:extLst>
              <a:ext uri="{FF2B5EF4-FFF2-40B4-BE49-F238E27FC236}">
                <a16:creationId xmlns:a16="http://schemas.microsoft.com/office/drawing/2014/main" id="{4B7B69EE-7083-C2C8-1E87-237FF4C6B1A6}"/>
              </a:ext>
            </a:extLst>
          </p:cNvPr>
          <p:cNvSpPr txBox="1"/>
          <p:nvPr/>
        </p:nvSpPr>
        <p:spPr>
          <a:xfrm>
            <a:off x="4136782" y="5746943"/>
            <a:ext cx="8055218" cy="646331"/>
          </a:xfrm>
          <a:prstGeom prst="rect">
            <a:avLst/>
          </a:prstGeom>
          <a:noFill/>
        </p:spPr>
        <p:txBody>
          <a:bodyPr wrap="none" rtlCol="0">
            <a:spAutoFit/>
          </a:bodyPr>
          <a:lstStyle/>
          <a:p>
            <a:r>
              <a:rPr lang="fr-BE" dirty="0"/>
              <a:t>+ </a:t>
            </a:r>
            <a:r>
              <a:rPr lang="fr-BE" dirty="0" err="1"/>
              <a:t>Unpaid</a:t>
            </a:r>
            <a:r>
              <a:rPr lang="fr-BE" dirty="0"/>
              <a:t> </a:t>
            </a:r>
            <a:r>
              <a:rPr lang="fr-BE" dirty="0" err="1"/>
              <a:t>work</a:t>
            </a:r>
            <a:r>
              <a:rPr lang="fr-BE" dirty="0"/>
              <a:t> (indirect &amp; direct care) : 263 minutes for a </a:t>
            </a:r>
            <a:r>
              <a:rPr lang="fr-BE" dirty="0" err="1"/>
              <a:t>woman</a:t>
            </a:r>
            <a:r>
              <a:rPr lang="fr-BE" dirty="0"/>
              <a:t> and 143 for a man</a:t>
            </a:r>
          </a:p>
          <a:p>
            <a:r>
              <a:rPr lang="fr-BE" dirty="0">
                <a:sym typeface="Symbol" panose="05050102010706020507" pitchFamily="18" charset="2"/>
              </a:rPr>
              <a:t> Work Life Balance </a:t>
            </a:r>
            <a:r>
              <a:rPr lang="fr-BE" dirty="0" err="1">
                <a:sym typeface="Symbol" panose="05050102010706020507" pitchFamily="18" charset="2"/>
              </a:rPr>
              <a:t>difficulties</a:t>
            </a:r>
            <a:endParaRPr lang="fr-BE" dirty="0"/>
          </a:p>
        </p:txBody>
      </p:sp>
      <p:sp>
        <p:nvSpPr>
          <p:cNvPr id="16" name="Ellipse 15">
            <a:extLst>
              <a:ext uri="{FF2B5EF4-FFF2-40B4-BE49-F238E27FC236}">
                <a16:creationId xmlns:a16="http://schemas.microsoft.com/office/drawing/2014/main" id="{F921F849-11E2-CEE2-3D80-9725AC9BA4A8}"/>
              </a:ext>
            </a:extLst>
          </p:cNvPr>
          <p:cNvSpPr/>
          <p:nvPr/>
        </p:nvSpPr>
        <p:spPr>
          <a:xfrm>
            <a:off x="6096000" y="3531392"/>
            <a:ext cx="4943954" cy="37313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Ellipse 17">
            <a:extLst>
              <a:ext uri="{FF2B5EF4-FFF2-40B4-BE49-F238E27FC236}">
                <a16:creationId xmlns:a16="http://schemas.microsoft.com/office/drawing/2014/main" id="{FA01A069-83FC-01EC-6961-C09DBEC4343A}"/>
              </a:ext>
            </a:extLst>
          </p:cNvPr>
          <p:cNvSpPr/>
          <p:nvPr/>
        </p:nvSpPr>
        <p:spPr>
          <a:xfrm>
            <a:off x="1447737" y="4861815"/>
            <a:ext cx="2136073" cy="37123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0" name="Ellipse 19">
            <a:extLst>
              <a:ext uri="{FF2B5EF4-FFF2-40B4-BE49-F238E27FC236}">
                <a16:creationId xmlns:a16="http://schemas.microsoft.com/office/drawing/2014/main" id="{F887AC06-5EB7-4E6C-961F-D9DC59261AF2}"/>
              </a:ext>
            </a:extLst>
          </p:cNvPr>
          <p:cNvSpPr/>
          <p:nvPr/>
        </p:nvSpPr>
        <p:spPr>
          <a:xfrm>
            <a:off x="1840094" y="2057866"/>
            <a:ext cx="2136073" cy="37123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25" name="Connecteur : en arc 24">
            <a:extLst>
              <a:ext uri="{FF2B5EF4-FFF2-40B4-BE49-F238E27FC236}">
                <a16:creationId xmlns:a16="http://schemas.microsoft.com/office/drawing/2014/main" id="{9964D8B3-BD32-FA80-E59B-4524A0AE5EAF}"/>
              </a:ext>
            </a:extLst>
          </p:cNvPr>
          <p:cNvCxnSpPr>
            <a:cxnSpLocks/>
          </p:cNvCxnSpPr>
          <p:nvPr/>
        </p:nvCxnSpPr>
        <p:spPr>
          <a:xfrm>
            <a:off x="3729819" y="2320806"/>
            <a:ext cx="3138056" cy="1320780"/>
          </a:xfrm>
          <a:prstGeom prst="curvedConnector3">
            <a:avLst>
              <a:gd name="adj1" fmla="val 11920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eur : en arc 50">
            <a:extLst>
              <a:ext uri="{FF2B5EF4-FFF2-40B4-BE49-F238E27FC236}">
                <a16:creationId xmlns:a16="http://schemas.microsoft.com/office/drawing/2014/main" id="{F2C3B064-EEB0-849A-6E01-6199A5A1671A}"/>
              </a:ext>
            </a:extLst>
          </p:cNvPr>
          <p:cNvCxnSpPr>
            <a:cxnSpLocks/>
          </p:cNvCxnSpPr>
          <p:nvPr/>
        </p:nvCxnSpPr>
        <p:spPr>
          <a:xfrm>
            <a:off x="3976167" y="2311051"/>
            <a:ext cx="2555130" cy="2484992"/>
          </a:xfrm>
          <a:prstGeom prst="curvedConnector3">
            <a:avLst>
              <a:gd name="adj1" fmla="val 152248"/>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ZoneTexte 58">
            <a:extLst>
              <a:ext uri="{FF2B5EF4-FFF2-40B4-BE49-F238E27FC236}">
                <a16:creationId xmlns:a16="http://schemas.microsoft.com/office/drawing/2014/main" id="{F2992D95-020B-5F23-B9B4-8024152855CF}"/>
              </a:ext>
            </a:extLst>
          </p:cNvPr>
          <p:cNvSpPr txBox="1"/>
          <p:nvPr/>
        </p:nvSpPr>
        <p:spPr>
          <a:xfrm>
            <a:off x="2908130" y="411930"/>
            <a:ext cx="4548809" cy="369332"/>
          </a:xfrm>
          <a:prstGeom prst="rect">
            <a:avLst/>
          </a:prstGeom>
          <a:noFill/>
        </p:spPr>
        <p:txBody>
          <a:bodyPr wrap="none" rtlCol="0">
            <a:spAutoFit/>
          </a:bodyPr>
          <a:lstStyle/>
          <a:p>
            <a:r>
              <a:rPr lang="fr-BE" b="1" dirty="0">
                <a:solidFill>
                  <a:srgbClr val="0070C0"/>
                </a:solidFill>
              </a:rPr>
              <a:t>INDIRECT CARE FOR TWO TARGET AUDIENCES</a:t>
            </a:r>
          </a:p>
        </p:txBody>
      </p:sp>
    </p:spTree>
    <p:extLst>
      <p:ext uri="{BB962C8B-B14F-4D97-AF65-F5344CB8AC3E}">
        <p14:creationId xmlns:p14="http://schemas.microsoft.com/office/powerpoint/2010/main" val="3524477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BEF74BE-7B43-43BD-1A02-F540B779D1DF}"/>
              </a:ext>
            </a:extLst>
          </p:cNvPr>
          <p:cNvSpPr txBox="1"/>
          <p:nvPr/>
        </p:nvSpPr>
        <p:spPr>
          <a:xfrm>
            <a:off x="1455185" y="1751241"/>
            <a:ext cx="1749153" cy="923330"/>
          </a:xfrm>
          <a:prstGeom prst="rect">
            <a:avLst/>
          </a:prstGeom>
          <a:noFill/>
        </p:spPr>
        <p:txBody>
          <a:bodyPr wrap="square" rtlCol="0">
            <a:spAutoFit/>
          </a:bodyPr>
          <a:lstStyle/>
          <a:p>
            <a:r>
              <a:rPr lang="fr-BE" b="1" dirty="0"/>
              <a:t>+ 65 </a:t>
            </a:r>
            <a:r>
              <a:rPr lang="fr-BE" b="1" dirty="0" err="1"/>
              <a:t>with</a:t>
            </a:r>
            <a:r>
              <a:rPr lang="fr-BE" b="1" dirty="0"/>
              <a:t> </a:t>
            </a:r>
            <a:r>
              <a:rPr lang="fr-BE" b="1" dirty="0" err="1"/>
              <a:t>moderate</a:t>
            </a:r>
            <a:r>
              <a:rPr lang="fr-BE" b="1" dirty="0"/>
              <a:t> </a:t>
            </a:r>
            <a:r>
              <a:rPr lang="fr-BE" b="1" dirty="0" err="1"/>
              <a:t>level</a:t>
            </a:r>
            <a:r>
              <a:rPr lang="fr-BE" b="1" dirty="0"/>
              <a:t> of </a:t>
            </a:r>
            <a:r>
              <a:rPr lang="fr-BE" b="1" dirty="0" err="1"/>
              <a:t>dependency</a:t>
            </a:r>
            <a:endParaRPr lang="fr-BE" b="1" dirty="0"/>
          </a:p>
        </p:txBody>
      </p:sp>
      <p:sp>
        <p:nvSpPr>
          <p:cNvPr id="5" name="ZoneTexte 4">
            <a:extLst>
              <a:ext uri="{FF2B5EF4-FFF2-40B4-BE49-F238E27FC236}">
                <a16:creationId xmlns:a16="http://schemas.microsoft.com/office/drawing/2014/main" id="{4968EE9E-773E-584F-31A4-FA7D52E496A6}"/>
              </a:ext>
            </a:extLst>
          </p:cNvPr>
          <p:cNvSpPr txBox="1"/>
          <p:nvPr/>
        </p:nvSpPr>
        <p:spPr>
          <a:xfrm>
            <a:off x="1626338" y="4505406"/>
            <a:ext cx="1575331" cy="1200329"/>
          </a:xfrm>
          <a:prstGeom prst="rect">
            <a:avLst/>
          </a:prstGeom>
          <a:noFill/>
        </p:spPr>
        <p:txBody>
          <a:bodyPr wrap="square" rtlCol="0">
            <a:spAutoFit/>
          </a:bodyPr>
          <a:lstStyle/>
          <a:p>
            <a:r>
              <a:rPr lang="fr-BE" b="1" dirty="0"/>
              <a:t>Informal </a:t>
            </a:r>
            <a:r>
              <a:rPr lang="fr-BE" b="1" dirty="0" err="1"/>
              <a:t>carers</a:t>
            </a:r>
            <a:r>
              <a:rPr lang="fr-BE" b="1" dirty="0"/>
              <a:t> </a:t>
            </a:r>
            <a:r>
              <a:rPr lang="fr-BE" b="1" dirty="0" err="1"/>
              <a:t>with</a:t>
            </a:r>
            <a:r>
              <a:rPr lang="fr-BE" b="1" dirty="0"/>
              <a:t> 20h/</a:t>
            </a:r>
            <a:r>
              <a:rPr lang="fr-BE" b="1" dirty="0" err="1"/>
              <a:t>week</a:t>
            </a:r>
            <a:r>
              <a:rPr lang="fr-BE" b="1" dirty="0"/>
              <a:t> or more</a:t>
            </a:r>
          </a:p>
        </p:txBody>
      </p:sp>
      <p:sp>
        <p:nvSpPr>
          <p:cNvPr id="6" name="ZoneTexte 5">
            <a:extLst>
              <a:ext uri="{FF2B5EF4-FFF2-40B4-BE49-F238E27FC236}">
                <a16:creationId xmlns:a16="http://schemas.microsoft.com/office/drawing/2014/main" id="{070BF4E4-22E1-1C80-ED93-FCE565C4F959}"/>
              </a:ext>
            </a:extLst>
          </p:cNvPr>
          <p:cNvSpPr txBox="1"/>
          <p:nvPr/>
        </p:nvSpPr>
        <p:spPr>
          <a:xfrm>
            <a:off x="6416843" y="2141258"/>
            <a:ext cx="1375633" cy="369332"/>
          </a:xfrm>
          <a:prstGeom prst="rect">
            <a:avLst/>
          </a:prstGeom>
          <a:noFill/>
        </p:spPr>
        <p:txBody>
          <a:bodyPr wrap="none" rtlCol="0">
            <a:spAutoFit/>
          </a:bodyPr>
          <a:lstStyle/>
          <a:p>
            <a:r>
              <a:rPr lang="fr-BE" b="1" dirty="0"/>
              <a:t>Indirect care</a:t>
            </a:r>
          </a:p>
        </p:txBody>
      </p:sp>
      <p:sp>
        <p:nvSpPr>
          <p:cNvPr id="7" name="ZoneTexte 6">
            <a:extLst>
              <a:ext uri="{FF2B5EF4-FFF2-40B4-BE49-F238E27FC236}">
                <a16:creationId xmlns:a16="http://schemas.microsoft.com/office/drawing/2014/main" id="{1ED33ED6-7F49-B3A1-2505-0443E498D0EC}"/>
              </a:ext>
            </a:extLst>
          </p:cNvPr>
          <p:cNvSpPr txBox="1"/>
          <p:nvPr/>
        </p:nvSpPr>
        <p:spPr>
          <a:xfrm>
            <a:off x="6416843" y="4716742"/>
            <a:ext cx="1582613" cy="369332"/>
          </a:xfrm>
          <a:prstGeom prst="rect">
            <a:avLst/>
          </a:prstGeom>
          <a:noFill/>
        </p:spPr>
        <p:txBody>
          <a:bodyPr wrap="none" rtlCol="0">
            <a:spAutoFit/>
          </a:bodyPr>
          <a:lstStyle/>
          <a:p>
            <a:r>
              <a:rPr lang="fr-BE" b="1" dirty="0"/>
              <a:t>Labour </a:t>
            </a:r>
            <a:r>
              <a:rPr lang="fr-BE" b="1" dirty="0" err="1"/>
              <a:t>market</a:t>
            </a:r>
            <a:endParaRPr lang="fr-BE" b="1" dirty="0"/>
          </a:p>
        </p:txBody>
      </p:sp>
      <p:cxnSp>
        <p:nvCxnSpPr>
          <p:cNvPr id="9" name="Connecteur droit avec flèche 8">
            <a:extLst>
              <a:ext uri="{FF2B5EF4-FFF2-40B4-BE49-F238E27FC236}">
                <a16:creationId xmlns:a16="http://schemas.microsoft.com/office/drawing/2014/main" id="{5D27397D-BA3F-3330-9E26-CD390A7A65B2}"/>
              </a:ext>
            </a:extLst>
          </p:cNvPr>
          <p:cNvCxnSpPr/>
          <p:nvPr/>
        </p:nvCxnSpPr>
        <p:spPr>
          <a:xfrm flipH="1">
            <a:off x="3225213" y="2325924"/>
            <a:ext cx="2758492"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043351BA-D86A-321F-4806-7CFC5B58993F}"/>
              </a:ext>
            </a:extLst>
          </p:cNvPr>
          <p:cNvCxnSpPr>
            <a:cxnSpLocks/>
          </p:cNvCxnSpPr>
          <p:nvPr/>
        </p:nvCxnSpPr>
        <p:spPr>
          <a:xfrm>
            <a:off x="2427109" y="2899974"/>
            <a:ext cx="1" cy="152400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A0B09942-4005-F1AF-536A-3CDDC05A4D6A}"/>
              </a:ext>
            </a:extLst>
          </p:cNvPr>
          <p:cNvCxnSpPr>
            <a:cxnSpLocks/>
          </p:cNvCxnSpPr>
          <p:nvPr/>
        </p:nvCxnSpPr>
        <p:spPr>
          <a:xfrm>
            <a:off x="3400926" y="5230089"/>
            <a:ext cx="288757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34FB88D0-A45E-4DFD-6D3E-ED2E67978437}"/>
              </a:ext>
            </a:extLst>
          </p:cNvPr>
          <p:cNvCxnSpPr>
            <a:cxnSpLocks/>
          </p:cNvCxnSpPr>
          <p:nvPr/>
        </p:nvCxnSpPr>
        <p:spPr>
          <a:xfrm flipH="1">
            <a:off x="3225213" y="2630724"/>
            <a:ext cx="2870787" cy="169663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ADD17948-1606-9B3B-9A40-47048299A5FD}"/>
              </a:ext>
            </a:extLst>
          </p:cNvPr>
          <p:cNvCxnSpPr>
            <a:cxnSpLocks/>
          </p:cNvCxnSpPr>
          <p:nvPr/>
        </p:nvCxnSpPr>
        <p:spPr>
          <a:xfrm>
            <a:off x="3400926" y="4716742"/>
            <a:ext cx="2887579"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 coins arrondis 25">
            <a:extLst>
              <a:ext uri="{FF2B5EF4-FFF2-40B4-BE49-F238E27FC236}">
                <a16:creationId xmlns:a16="http://schemas.microsoft.com/office/drawing/2014/main" id="{F6E0A5F6-F4CA-B5F9-6819-2738AB0B6D93}"/>
              </a:ext>
            </a:extLst>
          </p:cNvPr>
          <p:cNvSpPr/>
          <p:nvPr/>
        </p:nvSpPr>
        <p:spPr>
          <a:xfrm>
            <a:off x="6279739" y="1627910"/>
            <a:ext cx="1812757" cy="1171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8" name="Rectangle : coins arrondis 27">
            <a:extLst>
              <a:ext uri="{FF2B5EF4-FFF2-40B4-BE49-F238E27FC236}">
                <a16:creationId xmlns:a16="http://schemas.microsoft.com/office/drawing/2014/main" id="{B14C01BC-60FC-3928-757D-64F0DA4B2A5F}"/>
              </a:ext>
            </a:extLst>
          </p:cNvPr>
          <p:cNvSpPr/>
          <p:nvPr/>
        </p:nvSpPr>
        <p:spPr>
          <a:xfrm>
            <a:off x="1412456" y="1642312"/>
            <a:ext cx="1812757" cy="1171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0" name="Rectangle : coins arrondis 29">
            <a:extLst>
              <a:ext uri="{FF2B5EF4-FFF2-40B4-BE49-F238E27FC236}">
                <a16:creationId xmlns:a16="http://schemas.microsoft.com/office/drawing/2014/main" id="{34ADC677-D0BB-4DB6-E8C4-0E6428AA4A3E}"/>
              </a:ext>
            </a:extLst>
          </p:cNvPr>
          <p:cNvSpPr/>
          <p:nvPr/>
        </p:nvSpPr>
        <p:spPr>
          <a:xfrm>
            <a:off x="1520731" y="4500538"/>
            <a:ext cx="1812757" cy="1171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2" name="Rectangle : coins arrondis 31">
            <a:extLst>
              <a:ext uri="{FF2B5EF4-FFF2-40B4-BE49-F238E27FC236}">
                <a16:creationId xmlns:a16="http://schemas.microsoft.com/office/drawing/2014/main" id="{55D950F5-D44B-6F1D-759D-1026719BFBF9}"/>
              </a:ext>
            </a:extLst>
          </p:cNvPr>
          <p:cNvSpPr/>
          <p:nvPr/>
        </p:nvSpPr>
        <p:spPr>
          <a:xfrm>
            <a:off x="6288505" y="4315872"/>
            <a:ext cx="1812757" cy="1171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4" name="ZoneTexte 33">
            <a:extLst>
              <a:ext uri="{FF2B5EF4-FFF2-40B4-BE49-F238E27FC236}">
                <a16:creationId xmlns:a16="http://schemas.microsoft.com/office/drawing/2014/main" id="{7667340F-EB1C-8D4E-305D-E00F90C61281}"/>
              </a:ext>
            </a:extLst>
          </p:cNvPr>
          <p:cNvSpPr txBox="1"/>
          <p:nvPr/>
        </p:nvSpPr>
        <p:spPr>
          <a:xfrm>
            <a:off x="2755521" y="599667"/>
            <a:ext cx="5506829" cy="461665"/>
          </a:xfrm>
          <a:prstGeom prst="rect">
            <a:avLst/>
          </a:prstGeom>
          <a:noFill/>
        </p:spPr>
        <p:txBody>
          <a:bodyPr wrap="none" rtlCol="0">
            <a:spAutoFit/>
          </a:bodyPr>
          <a:lstStyle/>
          <a:p>
            <a:r>
              <a:rPr lang="fr-BE" sz="2400" dirty="0">
                <a:solidFill>
                  <a:srgbClr val="0070C0"/>
                </a:solidFill>
              </a:rPr>
              <a:t>THE POSITIVE IMPACTS OF INDIRECT CARE </a:t>
            </a:r>
          </a:p>
        </p:txBody>
      </p:sp>
      <p:sp>
        <p:nvSpPr>
          <p:cNvPr id="35" name="Flèche : courbe vers la droite 34">
            <a:extLst>
              <a:ext uri="{FF2B5EF4-FFF2-40B4-BE49-F238E27FC236}">
                <a16:creationId xmlns:a16="http://schemas.microsoft.com/office/drawing/2014/main" id="{B2C5077C-CBF1-A89C-6D64-E205986A2679}"/>
              </a:ext>
            </a:extLst>
          </p:cNvPr>
          <p:cNvSpPr/>
          <p:nvPr/>
        </p:nvSpPr>
        <p:spPr>
          <a:xfrm>
            <a:off x="389732" y="4500538"/>
            <a:ext cx="731520" cy="1216152"/>
          </a:xfrm>
          <a:prstGeom prst="curvedRightArrow">
            <a:avLst/>
          </a:prstGeom>
          <a:solidFill>
            <a:srgbClr val="FF0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38" name="Flèche : courbe vers la droite 37">
            <a:extLst>
              <a:ext uri="{FF2B5EF4-FFF2-40B4-BE49-F238E27FC236}">
                <a16:creationId xmlns:a16="http://schemas.microsoft.com/office/drawing/2014/main" id="{961CCFD9-33B3-04E4-C0A2-4B6655F6786B}"/>
              </a:ext>
            </a:extLst>
          </p:cNvPr>
          <p:cNvSpPr/>
          <p:nvPr/>
        </p:nvSpPr>
        <p:spPr>
          <a:xfrm>
            <a:off x="363412" y="1683822"/>
            <a:ext cx="731520" cy="1216152"/>
          </a:xfrm>
          <a:prstGeom prst="curvedRightArrow">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40" name="ZoneTexte 39">
            <a:extLst>
              <a:ext uri="{FF2B5EF4-FFF2-40B4-BE49-F238E27FC236}">
                <a16:creationId xmlns:a16="http://schemas.microsoft.com/office/drawing/2014/main" id="{36014D0C-864A-E813-233F-7D02E8A9D93F}"/>
              </a:ext>
            </a:extLst>
          </p:cNvPr>
          <p:cNvSpPr txBox="1"/>
          <p:nvPr/>
        </p:nvSpPr>
        <p:spPr>
          <a:xfrm>
            <a:off x="-27373" y="2020758"/>
            <a:ext cx="1176476" cy="369332"/>
          </a:xfrm>
          <a:prstGeom prst="rect">
            <a:avLst/>
          </a:prstGeom>
          <a:noFill/>
        </p:spPr>
        <p:txBody>
          <a:bodyPr wrap="none" rtlCol="0">
            <a:spAutoFit/>
          </a:bodyPr>
          <a:lstStyle/>
          <a:p>
            <a:r>
              <a:rPr lang="fr-BE" dirty="0" err="1"/>
              <a:t>Well</a:t>
            </a:r>
            <a:r>
              <a:rPr lang="fr-BE" dirty="0"/>
              <a:t> </a:t>
            </a:r>
            <a:r>
              <a:rPr lang="fr-BE" dirty="0" err="1"/>
              <a:t>being</a:t>
            </a:r>
            <a:endParaRPr lang="fr-BE" dirty="0"/>
          </a:p>
        </p:txBody>
      </p:sp>
      <p:sp>
        <p:nvSpPr>
          <p:cNvPr id="45" name="ZoneTexte 44">
            <a:extLst>
              <a:ext uri="{FF2B5EF4-FFF2-40B4-BE49-F238E27FC236}">
                <a16:creationId xmlns:a16="http://schemas.microsoft.com/office/drawing/2014/main" id="{A44CB754-D581-13E7-9BF5-D57F0CD90056}"/>
              </a:ext>
            </a:extLst>
          </p:cNvPr>
          <p:cNvSpPr txBox="1"/>
          <p:nvPr/>
        </p:nvSpPr>
        <p:spPr>
          <a:xfrm>
            <a:off x="8689929" y="4762908"/>
            <a:ext cx="1666541" cy="646331"/>
          </a:xfrm>
          <a:prstGeom prst="rect">
            <a:avLst/>
          </a:prstGeom>
          <a:noFill/>
        </p:spPr>
        <p:txBody>
          <a:bodyPr wrap="square" rtlCol="0">
            <a:spAutoFit/>
          </a:bodyPr>
          <a:lstStyle/>
          <a:p>
            <a:r>
              <a:rPr lang="fr-BE" dirty="0"/>
              <a:t>Indirect return </a:t>
            </a:r>
            <a:r>
              <a:rPr lang="fr-BE" dirty="0" err="1"/>
              <a:t>effect</a:t>
            </a:r>
            <a:endParaRPr lang="fr-BE" dirty="0"/>
          </a:p>
        </p:txBody>
      </p:sp>
      <p:sp>
        <p:nvSpPr>
          <p:cNvPr id="46" name="ZoneTexte 45">
            <a:extLst>
              <a:ext uri="{FF2B5EF4-FFF2-40B4-BE49-F238E27FC236}">
                <a16:creationId xmlns:a16="http://schemas.microsoft.com/office/drawing/2014/main" id="{C3DDD859-82FF-A068-B65D-B810AD0E9F76}"/>
              </a:ext>
            </a:extLst>
          </p:cNvPr>
          <p:cNvSpPr txBox="1"/>
          <p:nvPr/>
        </p:nvSpPr>
        <p:spPr>
          <a:xfrm>
            <a:off x="8760514" y="1627910"/>
            <a:ext cx="1666541" cy="646331"/>
          </a:xfrm>
          <a:prstGeom prst="rect">
            <a:avLst/>
          </a:prstGeom>
          <a:noFill/>
        </p:spPr>
        <p:txBody>
          <a:bodyPr wrap="square" rtlCol="0">
            <a:spAutoFit/>
          </a:bodyPr>
          <a:lstStyle/>
          <a:p>
            <a:r>
              <a:rPr lang="fr-BE" dirty="0"/>
              <a:t>Direct return </a:t>
            </a:r>
            <a:r>
              <a:rPr lang="fr-BE" dirty="0" err="1"/>
              <a:t>effect</a:t>
            </a:r>
            <a:endParaRPr lang="fr-BE" dirty="0"/>
          </a:p>
        </p:txBody>
      </p:sp>
      <p:sp>
        <p:nvSpPr>
          <p:cNvPr id="2" name="Rectangle : coins arrondis 1">
            <a:extLst>
              <a:ext uri="{FF2B5EF4-FFF2-40B4-BE49-F238E27FC236}">
                <a16:creationId xmlns:a16="http://schemas.microsoft.com/office/drawing/2014/main" id="{0D1B959D-0907-4C8B-BDF6-3B23865C2CF9}"/>
              </a:ext>
            </a:extLst>
          </p:cNvPr>
          <p:cNvSpPr/>
          <p:nvPr/>
        </p:nvSpPr>
        <p:spPr>
          <a:xfrm>
            <a:off x="8619343" y="1627910"/>
            <a:ext cx="1807712" cy="40437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Flèche : droite 2">
            <a:extLst>
              <a:ext uri="{FF2B5EF4-FFF2-40B4-BE49-F238E27FC236}">
                <a16:creationId xmlns:a16="http://schemas.microsoft.com/office/drawing/2014/main" id="{53D21059-F984-B729-E028-959C8280E8AC}"/>
              </a:ext>
            </a:extLst>
          </p:cNvPr>
          <p:cNvSpPr/>
          <p:nvPr/>
        </p:nvSpPr>
        <p:spPr>
          <a:xfrm>
            <a:off x="7987872" y="1913651"/>
            <a:ext cx="736096" cy="1205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Flèche : droite 10">
            <a:extLst>
              <a:ext uri="{FF2B5EF4-FFF2-40B4-BE49-F238E27FC236}">
                <a16:creationId xmlns:a16="http://schemas.microsoft.com/office/drawing/2014/main" id="{397BEB81-989B-CD4D-B2FF-28D2C7DF80B9}"/>
              </a:ext>
            </a:extLst>
          </p:cNvPr>
          <p:cNvSpPr/>
          <p:nvPr/>
        </p:nvSpPr>
        <p:spPr>
          <a:xfrm>
            <a:off x="8024418" y="5140639"/>
            <a:ext cx="736096" cy="1205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Flèche : gauche 12">
            <a:extLst>
              <a:ext uri="{FF2B5EF4-FFF2-40B4-BE49-F238E27FC236}">
                <a16:creationId xmlns:a16="http://schemas.microsoft.com/office/drawing/2014/main" id="{38848F5C-20A7-862B-3A99-BBF655B37A85}"/>
              </a:ext>
            </a:extLst>
          </p:cNvPr>
          <p:cNvSpPr/>
          <p:nvPr/>
        </p:nvSpPr>
        <p:spPr>
          <a:xfrm>
            <a:off x="7821366" y="2556682"/>
            <a:ext cx="939148" cy="235779"/>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ZoneTexte 13">
            <a:extLst>
              <a:ext uri="{FF2B5EF4-FFF2-40B4-BE49-F238E27FC236}">
                <a16:creationId xmlns:a16="http://schemas.microsoft.com/office/drawing/2014/main" id="{DACDDDD5-2651-C917-F4C1-1C34EB2558D5}"/>
              </a:ext>
            </a:extLst>
          </p:cNvPr>
          <p:cNvSpPr txBox="1"/>
          <p:nvPr/>
        </p:nvSpPr>
        <p:spPr>
          <a:xfrm>
            <a:off x="8786246" y="2489905"/>
            <a:ext cx="901657" cy="369332"/>
          </a:xfrm>
          <a:prstGeom prst="rect">
            <a:avLst/>
          </a:prstGeom>
          <a:noFill/>
        </p:spPr>
        <p:txBody>
          <a:bodyPr wrap="none" rtlCol="0">
            <a:spAutoFit/>
          </a:bodyPr>
          <a:lstStyle/>
          <a:p>
            <a:r>
              <a:rPr lang="fr-BE" dirty="0" err="1"/>
              <a:t>Subsidy</a:t>
            </a:r>
            <a:endParaRPr lang="fr-BE" dirty="0"/>
          </a:p>
        </p:txBody>
      </p:sp>
      <p:sp>
        <p:nvSpPr>
          <p:cNvPr id="15" name="ZoneTexte 14">
            <a:extLst>
              <a:ext uri="{FF2B5EF4-FFF2-40B4-BE49-F238E27FC236}">
                <a16:creationId xmlns:a16="http://schemas.microsoft.com/office/drawing/2014/main" id="{A54100F9-309E-BD67-6DF7-236D9E3E0B67}"/>
              </a:ext>
            </a:extLst>
          </p:cNvPr>
          <p:cNvSpPr txBox="1"/>
          <p:nvPr/>
        </p:nvSpPr>
        <p:spPr>
          <a:xfrm>
            <a:off x="8619343" y="3408352"/>
            <a:ext cx="1861407" cy="369332"/>
          </a:xfrm>
          <a:prstGeom prst="rect">
            <a:avLst/>
          </a:prstGeom>
          <a:noFill/>
        </p:spPr>
        <p:txBody>
          <a:bodyPr wrap="none" rtlCol="0">
            <a:spAutoFit/>
          </a:bodyPr>
          <a:lstStyle/>
          <a:p>
            <a:r>
              <a:rPr lang="fr-BE" b="1" dirty="0"/>
              <a:t>Public </a:t>
            </a:r>
            <a:r>
              <a:rPr lang="fr-BE" b="1" dirty="0" err="1"/>
              <a:t>authorities</a:t>
            </a:r>
            <a:endParaRPr lang="fr-BE" b="1" dirty="0"/>
          </a:p>
        </p:txBody>
      </p:sp>
      <p:sp>
        <p:nvSpPr>
          <p:cNvPr id="17" name="Flèche : courbe vers la droite 16">
            <a:extLst>
              <a:ext uri="{FF2B5EF4-FFF2-40B4-BE49-F238E27FC236}">
                <a16:creationId xmlns:a16="http://schemas.microsoft.com/office/drawing/2014/main" id="{890BE982-DFDB-C438-FF7C-03239BB17F1F}"/>
              </a:ext>
            </a:extLst>
          </p:cNvPr>
          <p:cNvSpPr/>
          <p:nvPr/>
        </p:nvSpPr>
        <p:spPr>
          <a:xfrm>
            <a:off x="605472" y="4762907"/>
            <a:ext cx="571004" cy="646331"/>
          </a:xfrm>
          <a:prstGeom prst="curvedRightArrow">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19" name="ZoneTexte 18">
            <a:extLst>
              <a:ext uri="{FF2B5EF4-FFF2-40B4-BE49-F238E27FC236}">
                <a16:creationId xmlns:a16="http://schemas.microsoft.com/office/drawing/2014/main" id="{BBB53B23-EA41-1D3A-7055-78535D652BC2}"/>
              </a:ext>
            </a:extLst>
          </p:cNvPr>
          <p:cNvSpPr txBox="1"/>
          <p:nvPr/>
        </p:nvSpPr>
        <p:spPr>
          <a:xfrm>
            <a:off x="-29993" y="4831557"/>
            <a:ext cx="1176476" cy="369332"/>
          </a:xfrm>
          <a:prstGeom prst="rect">
            <a:avLst/>
          </a:prstGeom>
          <a:noFill/>
        </p:spPr>
        <p:txBody>
          <a:bodyPr wrap="none" rtlCol="0">
            <a:spAutoFit/>
          </a:bodyPr>
          <a:lstStyle/>
          <a:p>
            <a:r>
              <a:rPr lang="fr-BE" dirty="0" err="1"/>
              <a:t>Well</a:t>
            </a:r>
            <a:r>
              <a:rPr lang="fr-BE" dirty="0"/>
              <a:t> </a:t>
            </a:r>
            <a:r>
              <a:rPr lang="fr-BE" dirty="0" err="1"/>
              <a:t>being</a:t>
            </a:r>
            <a:endParaRPr lang="fr-BE" dirty="0"/>
          </a:p>
        </p:txBody>
      </p:sp>
    </p:spTree>
    <p:extLst>
      <p:ext uri="{BB962C8B-B14F-4D97-AF65-F5344CB8AC3E}">
        <p14:creationId xmlns:p14="http://schemas.microsoft.com/office/powerpoint/2010/main" val="315399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17475691-C2AD-845F-1AA5-C844D98571D0}"/>
              </a:ext>
            </a:extLst>
          </p:cNvPr>
          <p:cNvGraphicFramePr>
            <a:graphicFrameLocks noGrp="1"/>
          </p:cNvGraphicFramePr>
          <p:nvPr>
            <p:extLst>
              <p:ext uri="{D42A27DB-BD31-4B8C-83A1-F6EECF244321}">
                <p14:modId xmlns:p14="http://schemas.microsoft.com/office/powerpoint/2010/main" val="4191866691"/>
              </p:ext>
            </p:extLst>
          </p:nvPr>
        </p:nvGraphicFramePr>
        <p:xfrm>
          <a:off x="487137" y="787400"/>
          <a:ext cx="11217726" cy="2641600"/>
        </p:xfrm>
        <a:graphic>
          <a:graphicData uri="http://schemas.openxmlformats.org/drawingml/2006/table">
            <a:tbl>
              <a:tblPr firstRow="1" bandRow="1">
                <a:tableStyleId>{5C22544A-7EE6-4342-B048-85BDC9FD1C3A}</a:tableStyleId>
              </a:tblPr>
              <a:tblGrid>
                <a:gridCol w="1840517">
                  <a:extLst>
                    <a:ext uri="{9D8B030D-6E8A-4147-A177-3AD203B41FA5}">
                      <a16:colId xmlns:a16="http://schemas.microsoft.com/office/drawing/2014/main" val="2676364480"/>
                    </a:ext>
                  </a:extLst>
                </a:gridCol>
                <a:gridCol w="1081337">
                  <a:extLst>
                    <a:ext uri="{9D8B030D-6E8A-4147-A177-3AD203B41FA5}">
                      <a16:colId xmlns:a16="http://schemas.microsoft.com/office/drawing/2014/main" val="339695093"/>
                    </a:ext>
                  </a:extLst>
                </a:gridCol>
                <a:gridCol w="1824755">
                  <a:extLst>
                    <a:ext uri="{9D8B030D-6E8A-4147-A177-3AD203B41FA5}">
                      <a16:colId xmlns:a16="http://schemas.microsoft.com/office/drawing/2014/main" val="720655067"/>
                    </a:ext>
                  </a:extLst>
                </a:gridCol>
                <a:gridCol w="802553">
                  <a:extLst>
                    <a:ext uri="{9D8B030D-6E8A-4147-A177-3AD203B41FA5}">
                      <a16:colId xmlns:a16="http://schemas.microsoft.com/office/drawing/2014/main" val="1903495085"/>
                    </a:ext>
                  </a:extLst>
                </a:gridCol>
                <a:gridCol w="2129133">
                  <a:extLst>
                    <a:ext uri="{9D8B030D-6E8A-4147-A177-3AD203B41FA5}">
                      <a16:colId xmlns:a16="http://schemas.microsoft.com/office/drawing/2014/main" val="3214985962"/>
                    </a:ext>
                  </a:extLst>
                </a:gridCol>
                <a:gridCol w="818147">
                  <a:extLst>
                    <a:ext uri="{9D8B030D-6E8A-4147-A177-3AD203B41FA5}">
                      <a16:colId xmlns:a16="http://schemas.microsoft.com/office/drawing/2014/main" val="1771920262"/>
                    </a:ext>
                  </a:extLst>
                </a:gridCol>
                <a:gridCol w="1774230">
                  <a:extLst>
                    <a:ext uri="{9D8B030D-6E8A-4147-A177-3AD203B41FA5}">
                      <a16:colId xmlns:a16="http://schemas.microsoft.com/office/drawing/2014/main" val="995261011"/>
                    </a:ext>
                  </a:extLst>
                </a:gridCol>
                <a:gridCol w="947054">
                  <a:extLst>
                    <a:ext uri="{9D8B030D-6E8A-4147-A177-3AD203B41FA5}">
                      <a16:colId xmlns:a16="http://schemas.microsoft.com/office/drawing/2014/main" val="1391387156"/>
                    </a:ext>
                  </a:extLst>
                </a:gridCol>
              </a:tblGrid>
              <a:tr h="370840">
                <a:tc gridSpan="4">
                  <a:txBody>
                    <a:bodyPr/>
                    <a:lstStyle/>
                    <a:p>
                      <a:r>
                        <a:rPr lang="fr-BE" dirty="0"/>
                        <a:t>France – Indirect care – Total - 2014 *</a:t>
                      </a:r>
                    </a:p>
                  </a:txBody>
                  <a:tcPr/>
                </a:tc>
                <a:tc hMerge="1">
                  <a:txBody>
                    <a:bodyPr/>
                    <a:lstStyle/>
                    <a:p>
                      <a:endParaRPr lang="fr-BE" dirty="0"/>
                    </a:p>
                  </a:txBody>
                  <a:tcPr/>
                </a:tc>
                <a:tc hMerge="1">
                  <a:txBody>
                    <a:bodyPr/>
                    <a:lstStyle/>
                    <a:p>
                      <a:endParaRPr lang="fr-BE" dirty="0"/>
                    </a:p>
                  </a:txBody>
                  <a:tcPr/>
                </a:tc>
                <a:tc hMerge="1">
                  <a:txBody>
                    <a:bodyPr/>
                    <a:lstStyle/>
                    <a:p>
                      <a:endParaRPr lang="fr-BE" dirty="0"/>
                    </a:p>
                  </a:txBody>
                  <a:tcPr/>
                </a:tc>
                <a:tc gridSpan="4">
                  <a:txBody>
                    <a:bodyPr/>
                    <a:lstStyle/>
                    <a:p>
                      <a:r>
                        <a:rPr lang="fr-BE" dirty="0" err="1"/>
                        <a:t>Belgium</a:t>
                      </a:r>
                      <a:r>
                        <a:rPr lang="fr-BE" dirty="0"/>
                        <a:t> – Indirect care – Per </a:t>
                      </a:r>
                      <a:r>
                        <a:rPr lang="fr-BE" dirty="0" err="1"/>
                        <a:t>worker</a:t>
                      </a:r>
                      <a:r>
                        <a:rPr lang="fr-BE" dirty="0"/>
                        <a:t> – 2016**</a:t>
                      </a:r>
                    </a:p>
                  </a:txBody>
                  <a:tcPr/>
                </a:tc>
                <a:tc hMerge="1">
                  <a:txBody>
                    <a:bodyPr/>
                    <a:lstStyle/>
                    <a:p>
                      <a:endParaRPr lang="fr-BE" dirty="0"/>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1416729508"/>
                  </a:ext>
                </a:extLst>
              </a:tr>
              <a:tr h="370840">
                <a:tc>
                  <a:txBody>
                    <a:bodyPr/>
                    <a:lstStyle/>
                    <a:p>
                      <a:r>
                        <a:rPr lang="fr-BE" dirty="0" err="1"/>
                        <a:t>Average</a:t>
                      </a:r>
                      <a:r>
                        <a:rPr lang="fr-BE" dirty="0"/>
                        <a:t> </a:t>
                      </a:r>
                      <a:r>
                        <a:rPr lang="fr-BE" dirty="0" err="1"/>
                        <a:t>price</a:t>
                      </a:r>
                      <a:endParaRPr lang="fr-BE" dirty="0"/>
                    </a:p>
                  </a:txBody>
                  <a:tcPr/>
                </a:tc>
                <a:tc>
                  <a:txBody>
                    <a:bodyPr/>
                    <a:lstStyle/>
                    <a:p>
                      <a:r>
                        <a:rPr lang="fr-BE" dirty="0"/>
                        <a:t>10,4€/h</a:t>
                      </a:r>
                    </a:p>
                  </a:txBody>
                  <a:tcPr/>
                </a:tc>
                <a:tc>
                  <a:txBody>
                    <a:bodyPr/>
                    <a:lstStyle/>
                    <a:p>
                      <a:r>
                        <a:rPr lang="fr-BE" dirty="0" err="1"/>
                        <a:t>Undeclared</a:t>
                      </a:r>
                      <a:r>
                        <a:rPr lang="fr-BE" dirty="0"/>
                        <a:t> </a:t>
                      </a:r>
                      <a:r>
                        <a:rPr lang="fr-BE" dirty="0" err="1"/>
                        <a:t>price</a:t>
                      </a:r>
                      <a:endParaRPr lang="fr-BE" dirty="0"/>
                    </a:p>
                  </a:txBody>
                  <a:tcPr/>
                </a:tc>
                <a:tc>
                  <a:txBody>
                    <a:bodyPr/>
                    <a:lstStyle/>
                    <a:p>
                      <a:r>
                        <a:rPr lang="fr-BE" dirty="0"/>
                        <a:t>9,6€/h</a:t>
                      </a:r>
                    </a:p>
                  </a:txBody>
                  <a:tcPr/>
                </a:tc>
                <a:tc>
                  <a:txBody>
                    <a:bodyPr/>
                    <a:lstStyle/>
                    <a:p>
                      <a:r>
                        <a:rPr lang="fr-BE" dirty="0" err="1"/>
                        <a:t>Average</a:t>
                      </a:r>
                      <a:r>
                        <a:rPr lang="fr-BE" dirty="0"/>
                        <a:t> </a:t>
                      </a:r>
                      <a:r>
                        <a:rPr lang="fr-BE" dirty="0" err="1"/>
                        <a:t>price</a:t>
                      </a:r>
                      <a:endParaRPr lang="fr-BE" dirty="0"/>
                    </a:p>
                  </a:txBody>
                  <a:tcPr/>
                </a:tc>
                <a:tc>
                  <a:txBody>
                    <a:bodyPr/>
                    <a:lstStyle/>
                    <a:p>
                      <a:r>
                        <a:rPr lang="fr-BE" dirty="0"/>
                        <a:t>  8€/h</a:t>
                      </a:r>
                    </a:p>
                  </a:txBody>
                  <a:tcPr/>
                </a:tc>
                <a:tc>
                  <a:txBody>
                    <a:bodyPr/>
                    <a:lstStyle/>
                    <a:p>
                      <a:r>
                        <a:rPr lang="fr-BE" dirty="0" err="1"/>
                        <a:t>Undeclared</a:t>
                      </a:r>
                      <a:r>
                        <a:rPr lang="fr-BE" dirty="0"/>
                        <a:t> </a:t>
                      </a:r>
                      <a:r>
                        <a:rPr lang="fr-BE" dirty="0" err="1"/>
                        <a:t>price</a:t>
                      </a:r>
                      <a:endParaRPr lang="fr-BE" dirty="0"/>
                    </a:p>
                  </a:txBody>
                  <a:tcPr/>
                </a:tc>
                <a:tc>
                  <a:txBody>
                    <a:bodyPr/>
                    <a:lstStyle/>
                    <a:p>
                      <a:r>
                        <a:rPr lang="fr-BE" dirty="0"/>
                        <a:t>10,5€/h</a:t>
                      </a:r>
                    </a:p>
                  </a:txBody>
                  <a:tcPr/>
                </a:tc>
                <a:extLst>
                  <a:ext uri="{0D108BD9-81ED-4DB2-BD59-A6C34878D82A}">
                    <a16:rowId xmlns:a16="http://schemas.microsoft.com/office/drawing/2014/main" val="3863652932"/>
                  </a:ext>
                </a:extLst>
              </a:tr>
              <a:tr h="370840">
                <a:tc>
                  <a:txBody>
                    <a:bodyPr/>
                    <a:lstStyle/>
                    <a:p>
                      <a:r>
                        <a:rPr lang="fr-BE" dirty="0"/>
                        <a:t>Gross </a:t>
                      </a:r>
                      <a:r>
                        <a:rPr lang="fr-BE" dirty="0" err="1"/>
                        <a:t>cost</a:t>
                      </a:r>
                      <a:endParaRPr lang="fr-BE" dirty="0"/>
                    </a:p>
                  </a:txBody>
                  <a:tcPr/>
                </a:tc>
                <a:tc gridSpan="3">
                  <a:txBody>
                    <a:bodyPr/>
                    <a:lstStyle/>
                    <a:p>
                      <a:r>
                        <a:rPr lang="fr-BE" dirty="0"/>
                        <a:t>4,3 billion €</a:t>
                      </a:r>
                    </a:p>
                  </a:txBody>
                  <a:tcPr/>
                </a:tc>
                <a:tc hMerge="1">
                  <a:txBody>
                    <a:bodyPr/>
                    <a:lstStyle/>
                    <a:p>
                      <a:endParaRPr lang="fr-BE" dirty="0"/>
                    </a:p>
                  </a:txBody>
                  <a:tcPr/>
                </a:tc>
                <a:tc hMerge="1">
                  <a:txBody>
                    <a:bodyPr/>
                    <a:lstStyle/>
                    <a:p>
                      <a:endParaRPr lang="fr-BE" dirty="0"/>
                    </a:p>
                  </a:txBody>
                  <a:tcPr/>
                </a:tc>
                <a:tc>
                  <a:txBody>
                    <a:bodyPr/>
                    <a:lstStyle/>
                    <a:p>
                      <a:r>
                        <a:rPr lang="fr-BE" dirty="0"/>
                        <a:t>Gross </a:t>
                      </a:r>
                      <a:r>
                        <a:rPr lang="fr-BE" dirty="0" err="1"/>
                        <a:t>cost</a:t>
                      </a:r>
                      <a:endParaRPr lang="fr-BE" dirty="0"/>
                    </a:p>
                  </a:txBody>
                  <a:tcPr/>
                </a:tc>
                <a:tc gridSpan="3">
                  <a:txBody>
                    <a:bodyPr/>
                    <a:lstStyle/>
                    <a:p>
                      <a:r>
                        <a:rPr lang="fr-BE" dirty="0"/>
                        <a:t>25.354 €</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3728010741"/>
                  </a:ext>
                </a:extLst>
              </a:tr>
              <a:tr h="370840">
                <a:tc>
                  <a:txBody>
                    <a:bodyPr/>
                    <a:lstStyle/>
                    <a:p>
                      <a:r>
                        <a:rPr lang="fr-BE" dirty="0"/>
                        <a:t>- Direct return</a:t>
                      </a:r>
                    </a:p>
                  </a:txBody>
                  <a:tcPr/>
                </a:tc>
                <a:tc gridSpan="3">
                  <a:txBody>
                    <a:bodyPr/>
                    <a:lstStyle/>
                    <a:p>
                      <a:r>
                        <a:rPr lang="fr-BE" dirty="0"/>
                        <a:t>- 4,4 billion €</a:t>
                      </a:r>
                    </a:p>
                  </a:txBody>
                  <a:tcPr/>
                </a:tc>
                <a:tc hMerge="1">
                  <a:txBody>
                    <a:bodyPr/>
                    <a:lstStyle/>
                    <a:p>
                      <a:endParaRPr lang="fr-BE" dirty="0"/>
                    </a:p>
                  </a:txBody>
                  <a:tcPr/>
                </a:tc>
                <a:tc hMerge="1">
                  <a:txBody>
                    <a:bodyPr/>
                    <a:lstStyle/>
                    <a:p>
                      <a:endParaRPr lang="fr-BE" dirty="0"/>
                    </a:p>
                  </a:txBody>
                  <a:tcPr/>
                </a:tc>
                <a:tc>
                  <a:txBody>
                    <a:bodyPr/>
                    <a:lstStyle/>
                    <a:p>
                      <a:r>
                        <a:rPr lang="fr-BE" dirty="0"/>
                        <a:t>- Direct return</a:t>
                      </a:r>
                    </a:p>
                  </a:txBody>
                  <a:tcPr/>
                </a:tc>
                <a:tc gridSpan="3">
                  <a:txBody>
                    <a:bodyPr/>
                    <a:lstStyle/>
                    <a:p>
                      <a:r>
                        <a:rPr lang="fr-BE" dirty="0"/>
                        <a:t>- 17.502 €</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3715637225"/>
                  </a:ext>
                </a:extLst>
              </a:tr>
              <a:tr h="213360">
                <a:tc>
                  <a:txBody>
                    <a:bodyPr/>
                    <a:lstStyle/>
                    <a:p>
                      <a:r>
                        <a:rPr lang="fr-BE" dirty="0"/>
                        <a:t>- Indirect return</a:t>
                      </a:r>
                    </a:p>
                  </a:txBody>
                  <a:tcPr/>
                </a:tc>
                <a:tc rowSpan="2" gridSpan="3">
                  <a:txBody>
                    <a:bodyPr/>
                    <a:lstStyle/>
                    <a:p>
                      <a:r>
                        <a:rPr lang="fr-BE" dirty="0"/>
                        <a:t>       </a:t>
                      </a:r>
                    </a:p>
                    <a:p>
                      <a:r>
                        <a:rPr lang="fr-BE" dirty="0"/>
                        <a:t>         0</a:t>
                      </a:r>
                    </a:p>
                  </a:txBody>
                  <a:tcPr/>
                </a:tc>
                <a:tc rowSpan="2" hMerge="1">
                  <a:txBody>
                    <a:bodyPr/>
                    <a:lstStyle/>
                    <a:p>
                      <a:endParaRPr lang="fr-BE" dirty="0"/>
                    </a:p>
                  </a:txBody>
                  <a:tcPr/>
                </a:tc>
                <a:tc rowSpan="2" hMerge="1">
                  <a:txBody>
                    <a:bodyPr/>
                    <a:lstStyle/>
                    <a:p>
                      <a:endParaRPr lang="fr-BE" dirty="0"/>
                    </a:p>
                  </a:txBody>
                  <a:tcPr/>
                </a:tc>
                <a:tc>
                  <a:txBody>
                    <a:bodyPr/>
                    <a:lstStyle/>
                    <a:p>
                      <a:r>
                        <a:rPr lang="fr-BE" dirty="0"/>
                        <a:t>- Indirect return</a:t>
                      </a:r>
                    </a:p>
                  </a:txBody>
                  <a:tcPr/>
                </a:tc>
                <a:tc gridSpan="3">
                  <a:txBody>
                    <a:bodyPr/>
                    <a:lstStyle/>
                    <a:p>
                      <a:r>
                        <a:rPr lang="fr-BE" dirty="0"/>
                        <a:t>- 8.684 €</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831752731"/>
                  </a:ext>
                </a:extLst>
              </a:tr>
              <a:tr h="426720">
                <a:tc>
                  <a:txBody>
                    <a:bodyPr/>
                    <a:lstStyle/>
                    <a:p>
                      <a:r>
                        <a:rPr lang="fr-BE" dirty="0"/>
                        <a:t> + </a:t>
                      </a:r>
                      <a:r>
                        <a:rPr lang="fr-BE" dirty="0" err="1"/>
                        <a:t>Deadweight</a:t>
                      </a:r>
                      <a:endParaRPr lang="fr-BE" dirty="0"/>
                    </a:p>
                  </a:txBody>
                  <a:tcPr/>
                </a:tc>
                <a:tc gridSpan="3" vMerge="1">
                  <a:txBody>
                    <a:bodyPr/>
                    <a:lstStyle/>
                    <a:p>
                      <a:endParaRPr lang="fr-BE" dirty="0"/>
                    </a:p>
                  </a:txBody>
                  <a:tcPr/>
                </a:tc>
                <a:tc hMerge="1" vMerge="1">
                  <a:txBody>
                    <a:bodyPr/>
                    <a:lstStyle/>
                    <a:p>
                      <a:endParaRPr lang="fr-BE" dirty="0"/>
                    </a:p>
                  </a:txBody>
                  <a:tcPr/>
                </a:tc>
                <a:tc hMerge="1" vMerge="1">
                  <a:txBody>
                    <a:bodyPr/>
                    <a:lstStyle/>
                    <a:p>
                      <a:endParaRPr lang="fr-BE" dirty="0"/>
                    </a:p>
                  </a:txBody>
                  <a:tcPr/>
                </a:tc>
                <a:tc>
                  <a:txBody>
                    <a:bodyPr/>
                    <a:lstStyle/>
                    <a:p>
                      <a:r>
                        <a:rPr lang="fr-BE" dirty="0"/>
                        <a:t>+ </a:t>
                      </a:r>
                      <a:r>
                        <a:rPr lang="fr-BE" dirty="0" err="1"/>
                        <a:t>Deadweight</a:t>
                      </a:r>
                      <a:endParaRPr lang="fr-BE" dirty="0"/>
                    </a:p>
                  </a:txBody>
                  <a:tcPr/>
                </a:tc>
                <a:tc gridSpan="3">
                  <a:txBody>
                    <a:bodyPr/>
                    <a:lstStyle/>
                    <a:p>
                      <a:r>
                        <a:rPr lang="fr-BE" dirty="0"/>
                        <a:t>+ 1.585 €</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2248122352"/>
                  </a:ext>
                </a:extLst>
              </a:tr>
              <a:tr h="213360">
                <a:tc>
                  <a:txBody>
                    <a:bodyPr/>
                    <a:lstStyle/>
                    <a:p>
                      <a:r>
                        <a:rPr lang="fr-BE" dirty="0"/>
                        <a:t> = Net </a:t>
                      </a:r>
                      <a:r>
                        <a:rPr lang="fr-BE" dirty="0" err="1"/>
                        <a:t>cost</a:t>
                      </a:r>
                      <a:endParaRPr lang="fr-BE" dirty="0"/>
                    </a:p>
                  </a:txBody>
                  <a:tcPr/>
                </a:tc>
                <a:tc gridSpan="3">
                  <a:txBody>
                    <a:bodyPr/>
                    <a:lstStyle/>
                    <a:p>
                      <a:r>
                        <a:rPr lang="fr-BE" dirty="0"/>
                        <a:t>- 0,1 billion €</a:t>
                      </a:r>
                    </a:p>
                  </a:txBody>
                  <a:tcPr/>
                </a:tc>
                <a:tc hMerge="1">
                  <a:txBody>
                    <a:bodyPr/>
                    <a:lstStyle/>
                    <a:p>
                      <a:endParaRPr lang="fr-BE" dirty="0"/>
                    </a:p>
                  </a:txBody>
                  <a:tcPr/>
                </a:tc>
                <a:tc hMerge="1">
                  <a:txBody>
                    <a:bodyPr/>
                    <a:lstStyle/>
                    <a:p>
                      <a:endParaRPr lang="fr-BE" dirty="0"/>
                    </a:p>
                  </a:txBody>
                  <a:tcPr/>
                </a:tc>
                <a:tc>
                  <a:txBody>
                    <a:bodyPr/>
                    <a:lstStyle/>
                    <a:p>
                      <a:r>
                        <a:rPr lang="fr-BE" dirty="0"/>
                        <a:t>= Net </a:t>
                      </a:r>
                      <a:r>
                        <a:rPr lang="fr-BE" dirty="0" err="1"/>
                        <a:t>cost</a:t>
                      </a:r>
                      <a:endParaRPr lang="fr-BE" dirty="0"/>
                    </a:p>
                  </a:txBody>
                  <a:tcPr/>
                </a:tc>
                <a:tc gridSpan="3">
                  <a:txBody>
                    <a:bodyPr/>
                    <a:lstStyle/>
                    <a:p>
                      <a:r>
                        <a:rPr lang="fr-BE" dirty="0"/>
                        <a:t>1.203€</a:t>
                      </a:r>
                    </a:p>
                  </a:txBody>
                  <a:tcPr/>
                </a:tc>
                <a:tc hMerge="1">
                  <a:txBody>
                    <a:bodyPr/>
                    <a:lstStyle/>
                    <a:p>
                      <a:endParaRPr lang="fr-BE" dirty="0"/>
                    </a:p>
                  </a:txBody>
                  <a:tcPr/>
                </a:tc>
                <a:tc hMerge="1">
                  <a:txBody>
                    <a:bodyPr/>
                    <a:lstStyle/>
                    <a:p>
                      <a:endParaRPr lang="fr-BE" dirty="0"/>
                    </a:p>
                  </a:txBody>
                  <a:tcPr/>
                </a:tc>
                <a:extLst>
                  <a:ext uri="{0D108BD9-81ED-4DB2-BD59-A6C34878D82A}">
                    <a16:rowId xmlns:a16="http://schemas.microsoft.com/office/drawing/2014/main" val="2314820251"/>
                  </a:ext>
                </a:extLst>
              </a:tr>
            </a:tbl>
          </a:graphicData>
        </a:graphic>
      </p:graphicFrame>
      <p:sp>
        <p:nvSpPr>
          <p:cNvPr id="3" name="Accolade fermante 2">
            <a:extLst>
              <a:ext uri="{FF2B5EF4-FFF2-40B4-BE49-F238E27FC236}">
                <a16:creationId xmlns:a16="http://schemas.microsoft.com/office/drawing/2014/main" id="{C6CDC5B4-36BF-50C4-4B08-38879A129235}"/>
              </a:ext>
            </a:extLst>
          </p:cNvPr>
          <p:cNvSpPr/>
          <p:nvPr/>
        </p:nvSpPr>
        <p:spPr>
          <a:xfrm>
            <a:off x="2514601" y="2383972"/>
            <a:ext cx="212271" cy="604157"/>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5" name="ZoneTexte 4">
            <a:extLst>
              <a:ext uri="{FF2B5EF4-FFF2-40B4-BE49-F238E27FC236}">
                <a16:creationId xmlns:a16="http://schemas.microsoft.com/office/drawing/2014/main" id="{70EF8A8A-7753-2BA7-7A4E-1848BF37F96B}"/>
              </a:ext>
            </a:extLst>
          </p:cNvPr>
          <p:cNvSpPr txBox="1"/>
          <p:nvPr/>
        </p:nvSpPr>
        <p:spPr>
          <a:xfrm>
            <a:off x="487137" y="3578692"/>
            <a:ext cx="12230100" cy="3046988"/>
          </a:xfrm>
          <a:prstGeom prst="rect">
            <a:avLst/>
          </a:prstGeom>
          <a:noFill/>
        </p:spPr>
        <p:txBody>
          <a:bodyPr wrap="square">
            <a:spAutoFit/>
          </a:bodyPr>
          <a:lstStyle/>
          <a:p>
            <a:r>
              <a:rPr lang="fr-FR" sz="1600" dirty="0"/>
              <a:t>Target = a </a:t>
            </a:r>
            <a:r>
              <a:rPr lang="fr-FR" sz="1600" dirty="0" err="1"/>
              <a:t>formal</a:t>
            </a:r>
            <a:r>
              <a:rPr lang="fr-FR" sz="1600" dirty="0"/>
              <a:t> </a:t>
            </a:r>
            <a:r>
              <a:rPr lang="fr-FR" sz="1600" dirty="0" err="1"/>
              <a:t>price</a:t>
            </a:r>
            <a:r>
              <a:rPr lang="fr-FR" sz="1600" dirty="0"/>
              <a:t> close to the </a:t>
            </a:r>
            <a:r>
              <a:rPr lang="fr-FR" sz="1600" dirty="0" err="1"/>
              <a:t>undeclared</a:t>
            </a:r>
            <a:r>
              <a:rPr lang="fr-FR" sz="1600" dirty="0"/>
              <a:t> </a:t>
            </a:r>
            <a:r>
              <a:rPr lang="fr-FR" sz="1600" dirty="0" err="1"/>
              <a:t>price</a:t>
            </a:r>
            <a:r>
              <a:rPr lang="fr-FR" sz="1600" dirty="0"/>
              <a:t> for indirect care</a:t>
            </a:r>
          </a:p>
          <a:p>
            <a:endParaRPr lang="fr-FR" sz="1600" dirty="0"/>
          </a:p>
          <a:p>
            <a:r>
              <a:rPr lang="fr-FR" sz="1600" dirty="0"/>
              <a:t>Gross public </a:t>
            </a:r>
            <a:r>
              <a:rPr lang="fr-FR" sz="1600" dirty="0" err="1"/>
              <a:t>cost</a:t>
            </a:r>
            <a:r>
              <a:rPr lang="fr-FR" sz="1600" dirty="0"/>
              <a:t> = Public support = all instruments </a:t>
            </a:r>
            <a:r>
              <a:rPr lang="fr-FR" sz="1600" dirty="0" err="1"/>
              <a:t>used</a:t>
            </a:r>
            <a:r>
              <a:rPr lang="fr-FR" sz="1600" dirty="0"/>
              <a:t> to </a:t>
            </a:r>
            <a:r>
              <a:rPr lang="fr-FR" sz="1600" dirty="0" err="1"/>
              <a:t>reduce</a:t>
            </a:r>
            <a:r>
              <a:rPr lang="fr-FR" sz="1600" dirty="0"/>
              <a:t> the </a:t>
            </a:r>
            <a:r>
              <a:rPr lang="fr-FR" sz="1600" dirty="0" err="1"/>
              <a:t>price</a:t>
            </a:r>
            <a:endParaRPr lang="fr-FR" sz="1600" dirty="0"/>
          </a:p>
          <a:p>
            <a:endParaRPr lang="fr-FR" sz="1600" dirty="0"/>
          </a:p>
          <a:p>
            <a:r>
              <a:rPr lang="fr-FR" sz="1600" dirty="0"/>
              <a:t>- Return </a:t>
            </a:r>
            <a:r>
              <a:rPr lang="fr-FR" sz="1600" dirty="0" err="1"/>
              <a:t>effects</a:t>
            </a:r>
            <a:endParaRPr lang="fr-FR" sz="1600" dirty="0"/>
          </a:p>
          <a:p>
            <a:pPr lvl="2"/>
            <a:r>
              <a:rPr lang="fr-FR" sz="1600" dirty="0"/>
              <a:t>Direct </a:t>
            </a:r>
            <a:r>
              <a:rPr lang="fr-FR" sz="1600" dirty="0" err="1"/>
              <a:t>effects</a:t>
            </a:r>
            <a:r>
              <a:rPr lang="fr-FR" sz="1600" dirty="0"/>
              <a:t> = socio-fiscal charges of indirect care </a:t>
            </a:r>
            <a:r>
              <a:rPr lang="fr-FR" sz="1600" dirty="0" err="1"/>
              <a:t>workers</a:t>
            </a:r>
            <a:endParaRPr lang="fr-FR" sz="1600" dirty="0"/>
          </a:p>
          <a:p>
            <a:pPr lvl="2"/>
            <a:r>
              <a:rPr lang="fr-FR" sz="1600" dirty="0"/>
              <a:t>Indirect </a:t>
            </a:r>
            <a:r>
              <a:rPr lang="fr-FR" sz="1600" dirty="0" err="1"/>
              <a:t>effects</a:t>
            </a:r>
            <a:r>
              <a:rPr lang="fr-FR" sz="1600" dirty="0"/>
              <a:t> = </a:t>
            </a:r>
            <a:r>
              <a:rPr lang="fr-FR" sz="1600" dirty="0" err="1"/>
              <a:t>Increase</a:t>
            </a:r>
            <a:r>
              <a:rPr lang="fr-FR" sz="1600" dirty="0"/>
              <a:t> in </a:t>
            </a:r>
            <a:r>
              <a:rPr lang="fr-FR" sz="1600" dirty="0" err="1"/>
              <a:t>actvity</a:t>
            </a:r>
            <a:r>
              <a:rPr lang="fr-FR" sz="1600" dirty="0"/>
              <a:t> rate of the </a:t>
            </a:r>
            <a:r>
              <a:rPr lang="fr-FR" sz="1600" dirty="0" err="1"/>
              <a:t>working</a:t>
            </a:r>
            <a:r>
              <a:rPr lang="fr-FR" sz="1600" dirty="0"/>
              <a:t> population(more time to </a:t>
            </a:r>
            <a:r>
              <a:rPr lang="fr-FR" sz="1600" dirty="0" err="1"/>
              <a:t>work</a:t>
            </a:r>
            <a:r>
              <a:rPr lang="fr-FR" sz="1600" dirty="0"/>
              <a:t>)</a:t>
            </a:r>
          </a:p>
          <a:p>
            <a:pPr lvl="2"/>
            <a:r>
              <a:rPr lang="fr-FR" sz="1600" dirty="0"/>
              <a:t>	        In </a:t>
            </a:r>
            <a:r>
              <a:rPr lang="fr-FR" sz="1600" dirty="0" err="1"/>
              <a:t>Belgium</a:t>
            </a:r>
            <a:r>
              <a:rPr lang="fr-FR" sz="1600" dirty="0"/>
              <a:t>, 1 </a:t>
            </a:r>
            <a:r>
              <a:rPr lang="fr-FR" sz="1600" dirty="0" err="1"/>
              <a:t>additional</a:t>
            </a:r>
            <a:r>
              <a:rPr lang="fr-FR" sz="1600" dirty="0"/>
              <a:t> job in the « </a:t>
            </a:r>
            <a:r>
              <a:rPr lang="fr-FR" sz="1600" dirty="0" err="1"/>
              <a:t>rest</a:t>
            </a:r>
            <a:r>
              <a:rPr lang="fr-FR" sz="1600" dirty="0"/>
              <a:t> of Economy » for 3,6 service-voucher jobs </a:t>
            </a:r>
            <a:r>
              <a:rPr lang="fr-FR" sz="1600" dirty="0" err="1"/>
              <a:t>with</a:t>
            </a:r>
            <a:r>
              <a:rPr lang="fr-FR" sz="1600" dirty="0"/>
              <a:t> 30% of </a:t>
            </a:r>
            <a:r>
              <a:rPr lang="fr-FR" sz="1600" dirty="0" err="1"/>
              <a:t>users</a:t>
            </a:r>
            <a:r>
              <a:rPr lang="fr-FR" sz="1600" dirty="0"/>
              <a:t> +65</a:t>
            </a:r>
          </a:p>
          <a:p>
            <a:pPr lvl="2"/>
            <a:r>
              <a:rPr lang="fr-FR" sz="1600" dirty="0"/>
              <a:t>		</a:t>
            </a:r>
            <a:endParaRPr lang="fr-BE" sz="1600" dirty="0"/>
          </a:p>
          <a:p>
            <a:r>
              <a:rPr lang="fr-BE" sz="1600" dirty="0"/>
              <a:t>+ </a:t>
            </a:r>
            <a:r>
              <a:rPr lang="fr-BE" sz="1600" dirty="0" err="1"/>
              <a:t>Deadweight</a:t>
            </a:r>
            <a:r>
              <a:rPr lang="fr-BE" sz="1600" dirty="0"/>
              <a:t> or substitution </a:t>
            </a:r>
            <a:r>
              <a:rPr lang="fr-BE" sz="1600" dirty="0" err="1"/>
              <a:t>effect</a:t>
            </a:r>
            <a:r>
              <a:rPr lang="fr-BE" sz="1600" dirty="0"/>
              <a:t> = People </a:t>
            </a:r>
            <a:r>
              <a:rPr lang="fr-BE" sz="1600" dirty="0" err="1"/>
              <a:t>using</a:t>
            </a:r>
            <a:r>
              <a:rPr lang="fr-BE" sz="1600" dirty="0"/>
              <a:t> </a:t>
            </a:r>
            <a:r>
              <a:rPr lang="fr-BE" sz="1600" dirty="0" err="1"/>
              <a:t>declared</a:t>
            </a:r>
            <a:r>
              <a:rPr lang="fr-BE" sz="1600" dirty="0"/>
              <a:t> indirect care </a:t>
            </a:r>
            <a:r>
              <a:rPr lang="fr-BE" sz="1600" dirty="0" err="1"/>
              <a:t>before</a:t>
            </a:r>
            <a:r>
              <a:rPr lang="fr-BE" sz="1600" dirty="0"/>
              <a:t> the support </a:t>
            </a:r>
          </a:p>
          <a:p>
            <a:r>
              <a:rPr lang="fr-BE" sz="1600" dirty="0"/>
              <a:t>		        In </a:t>
            </a:r>
            <a:r>
              <a:rPr lang="fr-BE" sz="1600" dirty="0" err="1"/>
              <a:t>Belgium</a:t>
            </a:r>
            <a:r>
              <a:rPr lang="fr-BE" sz="1600" dirty="0"/>
              <a:t>, 9,3% of the direct return		</a:t>
            </a:r>
          </a:p>
          <a:p>
            <a:r>
              <a:rPr lang="fr-FR" sz="1600" dirty="0"/>
              <a:t> = Net public </a:t>
            </a:r>
            <a:r>
              <a:rPr lang="fr-FR" sz="1600" dirty="0" err="1"/>
              <a:t>cost</a:t>
            </a:r>
            <a:endParaRPr lang="fr-BE" sz="1600" dirty="0"/>
          </a:p>
        </p:txBody>
      </p:sp>
      <p:sp>
        <p:nvSpPr>
          <p:cNvPr id="6" name="ZoneTexte 5">
            <a:extLst>
              <a:ext uri="{FF2B5EF4-FFF2-40B4-BE49-F238E27FC236}">
                <a16:creationId xmlns:a16="http://schemas.microsoft.com/office/drawing/2014/main" id="{4FCA8BD3-F545-2F2C-BBC9-0301171F0C42}"/>
              </a:ext>
            </a:extLst>
          </p:cNvPr>
          <p:cNvSpPr txBox="1"/>
          <p:nvPr/>
        </p:nvSpPr>
        <p:spPr>
          <a:xfrm>
            <a:off x="6967493" y="6394847"/>
            <a:ext cx="5224507" cy="461665"/>
          </a:xfrm>
          <a:prstGeom prst="rect">
            <a:avLst/>
          </a:prstGeom>
          <a:noFill/>
        </p:spPr>
        <p:txBody>
          <a:bodyPr wrap="none" rtlCol="0">
            <a:spAutoFit/>
          </a:bodyPr>
          <a:lstStyle/>
          <a:p>
            <a:r>
              <a:rPr lang="fr-FR" sz="1200" dirty="0"/>
              <a:t>*  Ministry of finance : </a:t>
            </a:r>
            <a:r>
              <a:rPr lang="fr-FR" sz="1200" dirty="0" err="1"/>
              <a:t>Tresor-Economics</a:t>
            </a:r>
            <a:r>
              <a:rPr lang="fr-FR" sz="1200" dirty="0"/>
              <a:t>, N°175, 2016</a:t>
            </a:r>
          </a:p>
          <a:p>
            <a:r>
              <a:rPr lang="fr-FR" sz="1200" dirty="0"/>
              <a:t>** Official </a:t>
            </a:r>
            <a:r>
              <a:rPr lang="fr-FR" sz="1200" dirty="0" err="1"/>
              <a:t>evaluator</a:t>
            </a:r>
            <a:r>
              <a:rPr lang="fr-FR" sz="1200" dirty="0"/>
              <a:t>  </a:t>
            </a:r>
            <a:r>
              <a:rPr lang="fr-FR" sz="1200" dirty="0" err="1"/>
              <a:t>Idea</a:t>
            </a:r>
            <a:r>
              <a:rPr lang="fr-FR" sz="1200" dirty="0"/>
              <a:t>-Consult, Une vision à 360° sur les titres-services, 2018  </a:t>
            </a:r>
            <a:endParaRPr lang="fr-BE" sz="1200" dirty="0"/>
          </a:p>
        </p:txBody>
      </p:sp>
      <p:sp>
        <p:nvSpPr>
          <p:cNvPr id="8" name="ZoneTexte 7">
            <a:extLst>
              <a:ext uri="{FF2B5EF4-FFF2-40B4-BE49-F238E27FC236}">
                <a16:creationId xmlns:a16="http://schemas.microsoft.com/office/drawing/2014/main" id="{616E5889-AA76-EDF5-0FF2-3A055845724F}"/>
              </a:ext>
            </a:extLst>
          </p:cNvPr>
          <p:cNvSpPr txBox="1"/>
          <p:nvPr/>
        </p:nvSpPr>
        <p:spPr>
          <a:xfrm>
            <a:off x="2269958" y="222126"/>
            <a:ext cx="6304546" cy="369332"/>
          </a:xfrm>
          <a:prstGeom prst="rect">
            <a:avLst/>
          </a:prstGeom>
          <a:noFill/>
        </p:spPr>
        <p:txBody>
          <a:bodyPr wrap="square">
            <a:spAutoFit/>
          </a:bodyPr>
          <a:lstStyle/>
          <a:p>
            <a:r>
              <a:rPr lang="fr-BE" sz="1800" b="1" dirty="0">
                <a:solidFill>
                  <a:srgbClr val="0070C0"/>
                </a:solidFill>
              </a:rPr>
              <a:t>EVALUATION OF TWO NATIONAL INDIRECT CARE POLICIES</a:t>
            </a:r>
          </a:p>
        </p:txBody>
      </p:sp>
    </p:spTree>
    <p:extLst>
      <p:ext uri="{BB962C8B-B14F-4D97-AF65-F5344CB8AC3E}">
        <p14:creationId xmlns:p14="http://schemas.microsoft.com/office/powerpoint/2010/main" val="211825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C5E8A38-E918-103D-C643-190D0AC60BD3}"/>
              </a:ext>
            </a:extLst>
          </p:cNvPr>
          <p:cNvSpPr txBox="1"/>
          <p:nvPr/>
        </p:nvSpPr>
        <p:spPr>
          <a:xfrm>
            <a:off x="441708" y="675770"/>
            <a:ext cx="2938368" cy="369332"/>
          </a:xfrm>
          <a:prstGeom prst="rect">
            <a:avLst/>
          </a:prstGeom>
          <a:noFill/>
        </p:spPr>
        <p:txBody>
          <a:bodyPr wrap="none" rtlCol="0">
            <a:spAutoFit/>
          </a:bodyPr>
          <a:lstStyle/>
          <a:p>
            <a:r>
              <a:rPr lang="fr-FR" dirty="0"/>
              <a:t>Target audiences  (80 million)</a:t>
            </a:r>
            <a:endParaRPr lang="fr-BE" dirty="0"/>
          </a:p>
        </p:txBody>
      </p:sp>
      <p:sp>
        <p:nvSpPr>
          <p:cNvPr id="6" name="ZoneTexte 5">
            <a:extLst>
              <a:ext uri="{FF2B5EF4-FFF2-40B4-BE49-F238E27FC236}">
                <a16:creationId xmlns:a16="http://schemas.microsoft.com/office/drawing/2014/main" id="{B00F8A76-BFEF-62CE-5C56-85C114217ADF}"/>
              </a:ext>
            </a:extLst>
          </p:cNvPr>
          <p:cNvSpPr txBox="1"/>
          <p:nvPr/>
        </p:nvSpPr>
        <p:spPr>
          <a:xfrm>
            <a:off x="965060" y="934636"/>
            <a:ext cx="7629909" cy="646331"/>
          </a:xfrm>
          <a:prstGeom prst="rect">
            <a:avLst/>
          </a:prstGeom>
          <a:noFill/>
        </p:spPr>
        <p:txBody>
          <a:bodyPr wrap="none" rtlCol="0">
            <a:spAutoFit/>
          </a:bodyPr>
          <a:lstStyle/>
          <a:p>
            <a:r>
              <a:rPr lang="fr-FR" dirty="0"/>
              <a:t>Informal </a:t>
            </a:r>
            <a:r>
              <a:rPr lang="fr-FR" dirty="0" err="1"/>
              <a:t>carers</a:t>
            </a:r>
            <a:r>
              <a:rPr lang="fr-FR" dirty="0"/>
              <a:t> </a:t>
            </a:r>
            <a:r>
              <a:rPr lang="fr-FR" dirty="0" err="1"/>
              <a:t>under</a:t>
            </a:r>
            <a:r>
              <a:rPr lang="fr-FR" dirty="0"/>
              <a:t> 65			               50 million   (62,5%)</a:t>
            </a:r>
          </a:p>
          <a:p>
            <a:r>
              <a:rPr lang="fr-FR" dirty="0"/>
              <a:t>People over 65 </a:t>
            </a:r>
            <a:r>
              <a:rPr lang="fr-FR" dirty="0" err="1"/>
              <a:t>with</a:t>
            </a:r>
            <a:r>
              <a:rPr lang="fr-FR" dirty="0"/>
              <a:t> </a:t>
            </a:r>
            <a:r>
              <a:rPr lang="fr-FR" dirty="0" err="1"/>
              <a:t>moderate</a:t>
            </a:r>
            <a:r>
              <a:rPr lang="fr-FR" dirty="0"/>
              <a:t> </a:t>
            </a:r>
            <a:r>
              <a:rPr lang="fr-FR" dirty="0" err="1"/>
              <a:t>need</a:t>
            </a:r>
            <a:r>
              <a:rPr lang="fr-FR" dirty="0"/>
              <a:t> </a:t>
            </a:r>
            <a:r>
              <a:rPr lang="fr-FR" dirty="0" err="1"/>
              <a:t>without</a:t>
            </a:r>
            <a:r>
              <a:rPr lang="fr-FR" dirty="0"/>
              <a:t> services         30 million    (37,5%)</a:t>
            </a:r>
            <a:endParaRPr lang="fr-BE" dirty="0"/>
          </a:p>
        </p:txBody>
      </p:sp>
      <p:sp>
        <p:nvSpPr>
          <p:cNvPr id="8" name="ZoneTexte 7">
            <a:extLst>
              <a:ext uri="{FF2B5EF4-FFF2-40B4-BE49-F238E27FC236}">
                <a16:creationId xmlns:a16="http://schemas.microsoft.com/office/drawing/2014/main" id="{D29537EC-F325-359B-1AD8-DEE6FCDA1352}"/>
              </a:ext>
            </a:extLst>
          </p:cNvPr>
          <p:cNvSpPr txBox="1"/>
          <p:nvPr/>
        </p:nvSpPr>
        <p:spPr>
          <a:xfrm>
            <a:off x="441708" y="1698212"/>
            <a:ext cx="9813508" cy="923330"/>
          </a:xfrm>
          <a:prstGeom prst="rect">
            <a:avLst/>
          </a:prstGeom>
          <a:noFill/>
        </p:spPr>
        <p:txBody>
          <a:bodyPr wrap="square" rtlCol="0">
            <a:spAutoFit/>
          </a:bodyPr>
          <a:lstStyle/>
          <a:p>
            <a:r>
              <a:rPr lang="fr-FR" dirty="0" err="1"/>
              <a:t>Number</a:t>
            </a:r>
            <a:r>
              <a:rPr lang="fr-FR" dirty="0"/>
              <a:t> of </a:t>
            </a:r>
            <a:r>
              <a:rPr lang="fr-FR" dirty="0" err="1"/>
              <a:t>hours</a:t>
            </a:r>
            <a:r>
              <a:rPr lang="fr-FR" dirty="0"/>
              <a:t> : 120 </a:t>
            </a:r>
            <a:r>
              <a:rPr lang="fr-FR" dirty="0" err="1"/>
              <a:t>hours</a:t>
            </a:r>
            <a:r>
              <a:rPr lang="fr-FR" dirty="0"/>
              <a:t> per </a:t>
            </a:r>
            <a:r>
              <a:rPr lang="fr-FR" dirty="0" err="1"/>
              <a:t>year</a:t>
            </a:r>
            <a:r>
              <a:rPr lang="fr-FR" dirty="0"/>
              <a:t>  </a:t>
            </a:r>
          </a:p>
          <a:p>
            <a:r>
              <a:rPr lang="fr-FR" dirty="0" err="1"/>
              <a:t>Hourly</a:t>
            </a:r>
            <a:r>
              <a:rPr lang="fr-FR" dirty="0"/>
              <a:t> </a:t>
            </a:r>
            <a:r>
              <a:rPr lang="fr-FR" dirty="0" err="1"/>
              <a:t>price</a:t>
            </a:r>
            <a:r>
              <a:rPr lang="fr-FR" dirty="0"/>
              <a:t>  : 16€                     	</a:t>
            </a:r>
            <a:r>
              <a:rPr lang="fr-FR" sz="1400" dirty="0">
                <a:latin typeface="Times New Roman" panose="02020603050405020304" pitchFamily="18" charset="0"/>
                <a:cs typeface="Times New Roman" panose="02020603050405020304" pitchFamily="18" charset="0"/>
              </a:rPr>
              <a:t>← </a:t>
            </a:r>
            <a:r>
              <a:rPr lang="fr-FR" sz="1400" dirty="0" err="1"/>
              <a:t>Average</a:t>
            </a:r>
            <a:r>
              <a:rPr lang="fr-FR" sz="1400" dirty="0"/>
              <a:t> </a:t>
            </a:r>
            <a:r>
              <a:rPr lang="fr-FR" sz="1400" dirty="0" err="1"/>
              <a:t>between</a:t>
            </a:r>
            <a:r>
              <a:rPr lang="fr-FR" sz="1400" dirty="0"/>
              <a:t> direct and provider </a:t>
            </a:r>
            <a:r>
              <a:rPr lang="fr-FR" sz="1400" dirty="0" err="1"/>
              <a:t>employment</a:t>
            </a:r>
            <a:endParaRPr lang="fr-FR" sz="1400" dirty="0"/>
          </a:p>
          <a:p>
            <a:r>
              <a:rPr lang="fr-FR" dirty="0" err="1"/>
              <a:t>Subsidy</a:t>
            </a:r>
            <a:r>
              <a:rPr lang="fr-FR" dirty="0"/>
              <a:t> rate  : 50%                     	</a:t>
            </a:r>
            <a:r>
              <a:rPr lang="fr-FR" sz="1400" dirty="0">
                <a:latin typeface="Times New Roman" panose="02020603050405020304" pitchFamily="18" charset="0"/>
                <a:cs typeface="Times New Roman" panose="02020603050405020304" pitchFamily="18" charset="0"/>
              </a:rPr>
              <a:t>← </a:t>
            </a:r>
            <a:r>
              <a:rPr lang="fr-FR" sz="1400" dirty="0"/>
              <a:t>Price </a:t>
            </a:r>
            <a:r>
              <a:rPr lang="fr-FR" sz="1400" dirty="0" err="1"/>
              <a:t>paid</a:t>
            </a:r>
            <a:r>
              <a:rPr lang="fr-FR" sz="1400" dirty="0"/>
              <a:t> = 8€  </a:t>
            </a:r>
            <a:r>
              <a:rPr lang="fr-FR" sz="1400" dirty="0" err="1"/>
              <a:t>Undeclared</a:t>
            </a:r>
            <a:r>
              <a:rPr lang="fr-FR" sz="1400" dirty="0"/>
              <a:t> </a:t>
            </a:r>
            <a:r>
              <a:rPr lang="fr-FR" sz="1400" dirty="0" err="1"/>
              <a:t>price</a:t>
            </a:r>
            <a:r>
              <a:rPr lang="fr-FR" sz="1400" dirty="0"/>
              <a:t> = 7,8 €</a:t>
            </a:r>
            <a:endParaRPr lang="fr-BE" sz="1400" dirty="0"/>
          </a:p>
        </p:txBody>
      </p:sp>
      <p:sp>
        <p:nvSpPr>
          <p:cNvPr id="10" name="ZoneTexte 9">
            <a:extLst>
              <a:ext uri="{FF2B5EF4-FFF2-40B4-BE49-F238E27FC236}">
                <a16:creationId xmlns:a16="http://schemas.microsoft.com/office/drawing/2014/main" id="{4FF2DFA0-6A07-3D2A-8AA2-F2E81908BCC1}"/>
              </a:ext>
            </a:extLst>
          </p:cNvPr>
          <p:cNvSpPr txBox="1"/>
          <p:nvPr/>
        </p:nvSpPr>
        <p:spPr>
          <a:xfrm>
            <a:off x="446168" y="2738724"/>
            <a:ext cx="9725676" cy="646331"/>
          </a:xfrm>
          <a:prstGeom prst="rect">
            <a:avLst/>
          </a:prstGeom>
          <a:noFill/>
        </p:spPr>
        <p:txBody>
          <a:bodyPr wrap="none" rtlCol="0">
            <a:spAutoFit/>
          </a:bodyPr>
          <a:lstStyle/>
          <a:p>
            <a:r>
              <a:rPr lang="fr-FR" dirty="0"/>
              <a:t>Gross public </a:t>
            </a:r>
            <a:r>
              <a:rPr lang="fr-FR" dirty="0" err="1"/>
              <a:t>expenditure</a:t>
            </a:r>
            <a:endParaRPr lang="fr-FR" dirty="0"/>
          </a:p>
          <a:p>
            <a:pPr lvl="1"/>
            <a:r>
              <a:rPr lang="fr-FR" dirty="0"/>
              <a:t>Audiences * </a:t>
            </a:r>
            <a:r>
              <a:rPr lang="fr-FR" dirty="0" err="1"/>
              <a:t>Hours</a:t>
            </a:r>
            <a:r>
              <a:rPr lang="fr-FR" dirty="0"/>
              <a:t> * </a:t>
            </a:r>
            <a:r>
              <a:rPr lang="fr-FR" dirty="0" err="1"/>
              <a:t>Hourly</a:t>
            </a:r>
            <a:r>
              <a:rPr lang="fr-FR" dirty="0"/>
              <a:t> </a:t>
            </a:r>
            <a:r>
              <a:rPr lang="fr-FR" dirty="0" err="1"/>
              <a:t>price</a:t>
            </a:r>
            <a:r>
              <a:rPr lang="fr-FR" dirty="0"/>
              <a:t> * </a:t>
            </a:r>
            <a:r>
              <a:rPr lang="fr-FR" dirty="0" err="1"/>
              <a:t>subsidy</a:t>
            </a:r>
            <a:r>
              <a:rPr lang="fr-FR" dirty="0"/>
              <a:t> rate =  80.000.000 * 120 * 16 * 50% = 76,8 billion EUR</a:t>
            </a:r>
          </a:p>
        </p:txBody>
      </p:sp>
      <p:sp>
        <p:nvSpPr>
          <p:cNvPr id="12" name="ZoneTexte 11">
            <a:extLst>
              <a:ext uri="{FF2B5EF4-FFF2-40B4-BE49-F238E27FC236}">
                <a16:creationId xmlns:a16="http://schemas.microsoft.com/office/drawing/2014/main" id="{7FCE50FE-4C56-6FC7-C5E9-C82373B24843}"/>
              </a:ext>
            </a:extLst>
          </p:cNvPr>
          <p:cNvSpPr txBox="1"/>
          <p:nvPr/>
        </p:nvSpPr>
        <p:spPr>
          <a:xfrm>
            <a:off x="441708" y="3472411"/>
            <a:ext cx="10306989" cy="1077218"/>
          </a:xfrm>
          <a:prstGeom prst="rect">
            <a:avLst/>
          </a:prstGeom>
          <a:noFill/>
        </p:spPr>
        <p:txBody>
          <a:bodyPr wrap="none" rtlCol="0">
            <a:spAutoFit/>
          </a:bodyPr>
          <a:lstStyle/>
          <a:p>
            <a:r>
              <a:rPr lang="fr-FR" dirty="0"/>
              <a:t>-  Return </a:t>
            </a:r>
            <a:r>
              <a:rPr lang="fr-FR" dirty="0" err="1"/>
              <a:t>effects</a:t>
            </a:r>
            <a:endParaRPr lang="fr-FR" dirty="0"/>
          </a:p>
          <a:p>
            <a:pPr lvl="1"/>
            <a:r>
              <a:rPr lang="fr-FR" dirty="0"/>
              <a:t>Direct = Audiences * </a:t>
            </a:r>
            <a:r>
              <a:rPr lang="fr-FR" dirty="0" err="1"/>
              <a:t>Hours</a:t>
            </a:r>
            <a:r>
              <a:rPr lang="fr-FR" dirty="0"/>
              <a:t> * </a:t>
            </a:r>
            <a:r>
              <a:rPr lang="fr-FR" dirty="0" err="1"/>
              <a:t>Hourly</a:t>
            </a:r>
            <a:r>
              <a:rPr lang="fr-FR" dirty="0"/>
              <a:t> </a:t>
            </a:r>
            <a:r>
              <a:rPr lang="fr-FR" dirty="0" err="1"/>
              <a:t>price</a:t>
            </a:r>
            <a:r>
              <a:rPr lang="fr-FR" dirty="0"/>
              <a:t> * </a:t>
            </a:r>
            <a:r>
              <a:rPr lang="fr-FR" dirty="0" err="1"/>
              <a:t>Tax</a:t>
            </a:r>
            <a:r>
              <a:rPr lang="fr-FR" dirty="0"/>
              <a:t> wedge = 80.000.000 * 120 *16 * 40 % = 61,4 billion EUR</a:t>
            </a:r>
          </a:p>
          <a:p>
            <a:pPr lvl="1"/>
            <a:endParaRPr lang="fr-FR" sz="1000" dirty="0"/>
          </a:p>
          <a:p>
            <a:pPr lvl="1"/>
            <a:r>
              <a:rPr lang="fr-FR" dirty="0"/>
              <a:t>Indirect = 20 billion EUR</a:t>
            </a:r>
            <a:endParaRPr lang="fr-BE" dirty="0"/>
          </a:p>
        </p:txBody>
      </p:sp>
      <p:sp>
        <p:nvSpPr>
          <p:cNvPr id="14" name="ZoneTexte 13">
            <a:extLst>
              <a:ext uri="{FF2B5EF4-FFF2-40B4-BE49-F238E27FC236}">
                <a16:creationId xmlns:a16="http://schemas.microsoft.com/office/drawing/2014/main" id="{DA8645D8-0AE8-1A80-D7E4-B330BC96DB24}"/>
              </a:ext>
            </a:extLst>
          </p:cNvPr>
          <p:cNvSpPr txBox="1"/>
          <p:nvPr/>
        </p:nvSpPr>
        <p:spPr>
          <a:xfrm>
            <a:off x="441708" y="4612351"/>
            <a:ext cx="4531177" cy="646331"/>
          </a:xfrm>
          <a:prstGeom prst="rect">
            <a:avLst/>
          </a:prstGeom>
          <a:noFill/>
        </p:spPr>
        <p:txBody>
          <a:bodyPr wrap="none" rtlCol="0">
            <a:spAutoFit/>
          </a:bodyPr>
          <a:lstStyle/>
          <a:p>
            <a:r>
              <a:rPr lang="fr-FR" dirty="0"/>
              <a:t>+ </a:t>
            </a:r>
            <a:r>
              <a:rPr lang="fr-FR" dirty="0" err="1"/>
              <a:t>Deadweight</a:t>
            </a:r>
            <a:r>
              <a:rPr lang="fr-FR" dirty="0"/>
              <a:t> </a:t>
            </a:r>
            <a:r>
              <a:rPr lang="fr-FR" dirty="0" err="1"/>
              <a:t>effect</a:t>
            </a:r>
            <a:r>
              <a:rPr lang="fr-FR" dirty="0"/>
              <a:t> (or substitution </a:t>
            </a:r>
            <a:r>
              <a:rPr lang="fr-FR" dirty="0" err="1"/>
              <a:t>effect</a:t>
            </a:r>
            <a:r>
              <a:rPr lang="fr-FR" dirty="0"/>
              <a:t>)</a:t>
            </a:r>
          </a:p>
          <a:p>
            <a:pPr lvl="1"/>
            <a:r>
              <a:rPr lang="fr-FR" dirty="0"/>
              <a:t>10% of the direct return = 6,1 billion EUR </a:t>
            </a:r>
            <a:endParaRPr lang="fr-BE" dirty="0"/>
          </a:p>
        </p:txBody>
      </p:sp>
      <p:sp>
        <p:nvSpPr>
          <p:cNvPr id="16" name="ZoneTexte 15">
            <a:extLst>
              <a:ext uri="{FF2B5EF4-FFF2-40B4-BE49-F238E27FC236}">
                <a16:creationId xmlns:a16="http://schemas.microsoft.com/office/drawing/2014/main" id="{0FE61CFA-7C5C-AFF2-B8AF-8426FF95664C}"/>
              </a:ext>
            </a:extLst>
          </p:cNvPr>
          <p:cNvSpPr txBox="1"/>
          <p:nvPr/>
        </p:nvSpPr>
        <p:spPr>
          <a:xfrm>
            <a:off x="441708" y="5328037"/>
            <a:ext cx="9510039" cy="646331"/>
          </a:xfrm>
          <a:prstGeom prst="rect">
            <a:avLst/>
          </a:prstGeom>
          <a:noFill/>
        </p:spPr>
        <p:txBody>
          <a:bodyPr wrap="none" rtlCol="0">
            <a:spAutoFit/>
          </a:bodyPr>
          <a:lstStyle/>
          <a:p>
            <a:r>
              <a:rPr lang="fr-FR" dirty="0"/>
              <a:t>= Net public </a:t>
            </a:r>
            <a:r>
              <a:rPr lang="fr-FR" dirty="0" err="1"/>
              <a:t>cost</a:t>
            </a:r>
            <a:endParaRPr lang="fr-FR" dirty="0"/>
          </a:p>
          <a:p>
            <a:pPr lvl="1"/>
            <a:r>
              <a:rPr lang="fr-FR" dirty="0"/>
              <a:t>Gross public </a:t>
            </a:r>
            <a:r>
              <a:rPr lang="fr-FR" dirty="0" err="1"/>
              <a:t>cost</a:t>
            </a:r>
            <a:r>
              <a:rPr lang="fr-FR" dirty="0"/>
              <a:t> – Return </a:t>
            </a:r>
            <a:r>
              <a:rPr lang="fr-FR" dirty="0" err="1"/>
              <a:t>effects</a:t>
            </a:r>
            <a:r>
              <a:rPr lang="fr-FR" dirty="0"/>
              <a:t> + </a:t>
            </a:r>
            <a:r>
              <a:rPr lang="fr-FR" dirty="0" err="1"/>
              <a:t>Deadweight</a:t>
            </a:r>
            <a:r>
              <a:rPr lang="fr-FR" dirty="0"/>
              <a:t> </a:t>
            </a:r>
            <a:r>
              <a:rPr lang="fr-FR" dirty="0" err="1"/>
              <a:t>effect</a:t>
            </a:r>
            <a:r>
              <a:rPr lang="fr-FR" dirty="0"/>
              <a:t> = 76,8 – 61,4 – 20 + 6,1 = 1,5 billion EUR </a:t>
            </a:r>
            <a:endParaRPr lang="fr-BE" dirty="0"/>
          </a:p>
        </p:txBody>
      </p:sp>
      <p:sp>
        <p:nvSpPr>
          <p:cNvPr id="18" name="ZoneTexte 17">
            <a:extLst>
              <a:ext uri="{FF2B5EF4-FFF2-40B4-BE49-F238E27FC236}">
                <a16:creationId xmlns:a16="http://schemas.microsoft.com/office/drawing/2014/main" id="{293B630E-ABCE-9C88-CC2F-C38DD3330EA3}"/>
              </a:ext>
            </a:extLst>
          </p:cNvPr>
          <p:cNvSpPr txBox="1"/>
          <p:nvPr/>
        </p:nvSpPr>
        <p:spPr>
          <a:xfrm>
            <a:off x="1559790" y="220756"/>
            <a:ext cx="9072420" cy="461665"/>
          </a:xfrm>
          <a:prstGeom prst="rect">
            <a:avLst/>
          </a:prstGeom>
          <a:noFill/>
        </p:spPr>
        <p:txBody>
          <a:bodyPr wrap="none" rtlCol="0">
            <a:spAutoFit/>
          </a:bodyPr>
          <a:lstStyle/>
          <a:p>
            <a:r>
              <a:rPr lang="fr-FR" sz="2400" b="1" cap="all" dirty="0" err="1">
                <a:solidFill>
                  <a:srgbClr val="0070C0"/>
                </a:solidFill>
              </a:rPr>
              <a:t>Costing</a:t>
            </a:r>
            <a:r>
              <a:rPr lang="fr-FR" sz="2400" b="1" cap="all" dirty="0">
                <a:solidFill>
                  <a:srgbClr val="0070C0"/>
                </a:solidFill>
              </a:rPr>
              <a:t> of an indirect care </a:t>
            </a:r>
            <a:r>
              <a:rPr lang="fr-FR" sz="2400" b="1" cap="all" dirty="0" err="1">
                <a:solidFill>
                  <a:srgbClr val="0070C0"/>
                </a:solidFill>
              </a:rPr>
              <a:t>policy</a:t>
            </a:r>
            <a:r>
              <a:rPr lang="fr-FR" sz="2400" b="1" cap="all" dirty="0">
                <a:solidFill>
                  <a:srgbClr val="0070C0"/>
                </a:solidFill>
              </a:rPr>
              <a:t> as part of a care </a:t>
            </a:r>
            <a:r>
              <a:rPr lang="fr-FR" sz="2400" b="1" cap="all" dirty="0" err="1">
                <a:solidFill>
                  <a:srgbClr val="0070C0"/>
                </a:solidFill>
              </a:rPr>
              <a:t>strategy</a:t>
            </a:r>
            <a:endParaRPr lang="fr-BE" sz="2400" b="1" cap="all" dirty="0">
              <a:solidFill>
                <a:srgbClr val="0070C0"/>
              </a:solidFill>
            </a:endParaRPr>
          </a:p>
        </p:txBody>
      </p:sp>
      <p:sp>
        <p:nvSpPr>
          <p:cNvPr id="20" name="ZoneTexte 19">
            <a:extLst>
              <a:ext uri="{FF2B5EF4-FFF2-40B4-BE49-F238E27FC236}">
                <a16:creationId xmlns:a16="http://schemas.microsoft.com/office/drawing/2014/main" id="{91A467EA-F7CC-FBD2-1872-B1EB9D71017C}"/>
              </a:ext>
            </a:extLst>
          </p:cNvPr>
          <p:cNvSpPr txBox="1"/>
          <p:nvPr/>
        </p:nvSpPr>
        <p:spPr>
          <a:xfrm flipH="1">
            <a:off x="441708" y="6236308"/>
            <a:ext cx="11104298" cy="369332"/>
          </a:xfrm>
          <a:prstGeom prst="rect">
            <a:avLst/>
          </a:prstGeom>
          <a:noFill/>
        </p:spPr>
        <p:txBody>
          <a:bodyPr wrap="square" rtlCol="0">
            <a:spAutoFit/>
          </a:bodyPr>
          <a:lstStyle/>
          <a:p>
            <a:r>
              <a:rPr lang="fr-FR" b="1" dirty="0">
                <a:solidFill>
                  <a:srgbClr val="FF0000"/>
                </a:solidFill>
              </a:rPr>
              <a:t>New jobs :  Indirect Care jobs + </a:t>
            </a:r>
            <a:r>
              <a:rPr lang="fr-FR" b="1" dirty="0" err="1">
                <a:solidFill>
                  <a:srgbClr val="FF0000"/>
                </a:solidFill>
              </a:rPr>
              <a:t>other</a:t>
            </a:r>
            <a:r>
              <a:rPr lang="fr-FR" b="1" dirty="0">
                <a:solidFill>
                  <a:srgbClr val="FF0000"/>
                </a:solidFill>
              </a:rPr>
              <a:t> jobs in the </a:t>
            </a:r>
            <a:r>
              <a:rPr lang="fr-FR" b="1" dirty="0" err="1">
                <a:solidFill>
                  <a:srgbClr val="FF0000"/>
                </a:solidFill>
              </a:rPr>
              <a:t>rest</a:t>
            </a:r>
            <a:r>
              <a:rPr lang="fr-FR" b="1" dirty="0">
                <a:solidFill>
                  <a:srgbClr val="FF0000"/>
                </a:solidFill>
              </a:rPr>
              <a:t> of Economy = 5,5million FTE + 1,14 million FTE</a:t>
            </a:r>
            <a:endParaRPr lang="fr-BE" b="1" dirty="0">
              <a:solidFill>
                <a:srgbClr val="FF0000"/>
              </a:solidFill>
            </a:endParaRPr>
          </a:p>
        </p:txBody>
      </p:sp>
      <p:sp>
        <p:nvSpPr>
          <p:cNvPr id="22" name="Ellipse 21">
            <a:extLst>
              <a:ext uri="{FF2B5EF4-FFF2-40B4-BE49-F238E27FC236}">
                <a16:creationId xmlns:a16="http://schemas.microsoft.com/office/drawing/2014/main" id="{0A037076-DD8D-FBDE-3D92-E4CDE6F71BB7}"/>
              </a:ext>
            </a:extLst>
          </p:cNvPr>
          <p:cNvSpPr/>
          <p:nvPr/>
        </p:nvSpPr>
        <p:spPr>
          <a:xfrm>
            <a:off x="8311228" y="5466536"/>
            <a:ext cx="1860616" cy="6462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 name="ZoneTexte 1">
            <a:extLst>
              <a:ext uri="{FF2B5EF4-FFF2-40B4-BE49-F238E27FC236}">
                <a16:creationId xmlns:a16="http://schemas.microsoft.com/office/drawing/2014/main" id="{2F2F9F35-1A60-FACA-DBD6-8857FDF97E94}"/>
              </a:ext>
            </a:extLst>
          </p:cNvPr>
          <p:cNvSpPr txBox="1"/>
          <p:nvPr/>
        </p:nvSpPr>
        <p:spPr>
          <a:xfrm>
            <a:off x="159934" y="6642556"/>
            <a:ext cx="2621230" cy="215444"/>
          </a:xfrm>
          <a:prstGeom prst="rect">
            <a:avLst/>
          </a:prstGeom>
          <a:noFill/>
        </p:spPr>
        <p:txBody>
          <a:bodyPr wrap="none" rtlCol="0">
            <a:spAutoFit/>
          </a:bodyPr>
          <a:lstStyle/>
          <a:p>
            <a:r>
              <a:rPr lang="fr-BE" sz="800" dirty="0"/>
              <a:t>Sources: OECD (</a:t>
            </a:r>
            <a:r>
              <a:rPr lang="fr-BE" sz="800" dirty="0" err="1"/>
              <a:t>Tax</a:t>
            </a:r>
            <a:r>
              <a:rPr lang="fr-BE" sz="800" dirty="0"/>
              <a:t> wedge), DARES, </a:t>
            </a:r>
            <a:r>
              <a:rPr lang="fr-BE" sz="800" dirty="0" err="1"/>
              <a:t>Idea</a:t>
            </a:r>
            <a:r>
              <a:rPr lang="fr-BE" sz="800" dirty="0"/>
              <a:t>-Consult, Eurostat</a:t>
            </a:r>
          </a:p>
        </p:txBody>
      </p:sp>
      <p:sp>
        <p:nvSpPr>
          <p:cNvPr id="5" name="ZoneTexte 4">
            <a:extLst>
              <a:ext uri="{FF2B5EF4-FFF2-40B4-BE49-F238E27FC236}">
                <a16:creationId xmlns:a16="http://schemas.microsoft.com/office/drawing/2014/main" id="{D2C62661-1309-2C3F-47E9-B26031374B67}"/>
              </a:ext>
            </a:extLst>
          </p:cNvPr>
          <p:cNvSpPr txBox="1"/>
          <p:nvPr/>
        </p:nvSpPr>
        <p:spPr>
          <a:xfrm>
            <a:off x="3845561" y="4192203"/>
            <a:ext cx="8516176" cy="307777"/>
          </a:xfrm>
          <a:prstGeom prst="rect">
            <a:avLst/>
          </a:prstGeom>
          <a:noFill/>
        </p:spPr>
        <p:txBody>
          <a:bodyPr wrap="square" rtlCol="0">
            <a:spAutoFit/>
          </a:bodyPr>
          <a:lstStyle/>
          <a:p>
            <a:r>
              <a:rPr lang="fr-FR" sz="1400" dirty="0">
                <a:sym typeface="Symbol" panose="05050102010706020507" pitchFamily="18" charset="2"/>
              </a:rPr>
              <a:t></a:t>
            </a:r>
            <a:r>
              <a:rPr lang="fr-FR" sz="1400" dirty="0"/>
              <a:t> 4,8 indirect care jobs for 1 </a:t>
            </a:r>
            <a:r>
              <a:rPr lang="fr-FR" sz="1400" dirty="0" err="1"/>
              <a:t>additional</a:t>
            </a:r>
            <a:r>
              <a:rPr lang="fr-FR" sz="1400" dirty="0"/>
              <a:t> job in the </a:t>
            </a:r>
            <a:r>
              <a:rPr lang="fr-FR" sz="1400" dirty="0" err="1"/>
              <a:t>rest</a:t>
            </a:r>
            <a:r>
              <a:rPr lang="fr-FR" sz="1400" dirty="0"/>
              <a:t> of Economy (more +65 (37,5%) </a:t>
            </a:r>
            <a:r>
              <a:rPr lang="fr-FR" sz="1400" dirty="0" err="1"/>
              <a:t>than</a:t>
            </a:r>
            <a:r>
              <a:rPr lang="fr-FR" sz="1400" dirty="0"/>
              <a:t> in </a:t>
            </a:r>
            <a:r>
              <a:rPr lang="fr-FR" sz="1400" dirty="0" err="1"/>
              <a:t>Belgian</a:t>
            </a:r>
            <a:r>
              <a:rPr lang="fr-FR" sz="1400" dirty="0"/>
              <a:t> case (30%))</a:t>
            </a:r>
            <a:endParaRPr lang="fr-BE" sz="1400" dirty="0"/>
          </a:p>
        </p:txBody>
      </p:sp>
      <p:sp>
        <p:nvSpPr>
          <p:cNvPr id="7" name="Ellipse 6">
            <a:extLst>
              <a:ext uri="{FF2B5EF4-FFF2-40B4-BE49-F238E27FC236}">
                <a16:creationId xmlns:a16="http://schemas.microsoft.com/office/drawing/2014/main" id="{90E19E28-E954-9F33-2D05-F66C498C4C21}"/>
              </a:ext>
            </a:extLst>
          </p:cNvPr>
          <p:cNvSpPr/>
          <p:nvPr/>
        </p:nvSpPr>
        <p:spPr>
          <a:xfrm>
            <a:off x="8313230" y="2848932"/>
            <a:ext cx="1941986" cy="6462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34759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378EC73-313D-901F-D1FE-A42C170EFBAB}"/>
              </a:ext>
            </a:extLst>
          </p:cNvPr>
          <p:cNvSpPr txBox="1"/>
          <p:nvPr/>
        </p:nvSpPr>
        <p:spPr>
          <a:xfrm>
            <a:off x="835473" y="2550604"/>
            <a:ext cx="10521054" cy="646331"/>
          </a:xfrm>
          <a:prstGeom prst="rect">
            <a:avLst/>
          </a:prstGeom>
          <a:noFill/>
        </p:spPr>
        <p:txBody>
          <a:bodyPr wrap="square">
            <a:spAutoFit/>
          </a:bodyPr>
          <a:lstStyle/>
          <a:p>
            <a:r>
              <a:rPr lang="en-US" dirty="0"/>
              <a:t>9 (c) providing </a:t>
            </a:r>
            <a:r>
              <a:rPr lang="fr-BE" dirty="0" err="1"/>
              <a:t>informal</a:t>
            </a:r>
            <a:r>
              <a:rPr lang="fr-BE" dirty="0"/>
              <a:t> </a:t>
            </a:r>
            <a:r>
              <a:rPr lang="fr-BE" dirty="0" err="1"/>
              <a:t>carers</a:t>
            </a:r>
            <a:r>
              <a:rPr lang="en-US" dirty="0"/>
              <a:t> with adequate financial support, while making sure that such support measures do </a:t>
            </a:r>
            <a:r>
              <a:rPr lang="en-US" u="sng" dirty="0"/>
              <a:t>not deter </a:t>
            </a:r>
            <a:r>
              <a:rPr lang="en-US" u="sng" dirty="0" err="1"/>
              <a:t>labour</a:t>
            </a:r>
            <a:r>
              <a:rPr lang="en-US" u="sng" dirty="0"/>
              <a:t> market participation</a:t>
            </a:r>
            <a:r>
              <a:rPr lang="en-US" dirty="0"/>
              <a:t>.</a:t>
            </a:r>
            <a:endParaRPr lang="fr-BE" dirty="0"/>
          </a:p>
        </p:txBody>
      </p:sp>
      <p:sp>
        <p:nvSpPr>
          <p:cNvPr id="5" name="ZoneTexte 4">
            <a:extLst>
              <a:ext uri="{FF2B5EF4-FFF2-40B4-BE49-F238E27FC236}">
                <a16:creationId xmlns:a16="http://schemas.microsoft.com/office/drawing/2014/main" id="{A2FEBB5F-84AF-4DAB-0D92-595D1FDB8077}"/>
              </a:ext>
            </a:extLst>
          </p:cNvPr>
          <p:cNvSpPr txBox="1"/>
          <p:nvPr/>
        </p:nvSpPr>
        <p:spPr>
          <a:xfrm>
            <a:off x="835473" y="3556260"/>
            <a:ext cx="10521054" cy="923330"/>
          </a:xfrm>
          <a:prstGeom prst="rect">
            <a:avLst/>
          </a:prstGeom>
          <a:noFill/>
        </p:spPr>
        <p:txBody>
          <a:bodyPr wrap="square">
            <a:spAutoFit/>
          </a:bodyPr>
          <a:lstStyle/>
          <a:p>
            <a:r>
              <a:rPr lang="en-US" dirty="0"/>
              <a:t>10 (g) </a:t>
            </a:r>
            <a:r>
              <a:rPr lang="en-US" dirty="0" err="1"/>
              <a:t>mobilising</a:t>
            </a:r>
            <a:r>
              <a:rPr lang="en-US" dirty="0"/>
              <a:t> and making cost-effective use of adequate and sustainable funding for long-term care, including …by pursuing policies conducive to the sustainable funding of care services that are coherent with </a:t>
            </a:r>
            <a:r>
              <a:rPr lang="en-US" u="sng" dirty="0"/>
              <a:t>the overall sustainability of public finances</a:t>
            </a:r>
            <a:r>
              <a:rPr lang="en-US" dirty="0"/>
              <a:t>. </a:t>
            </a:r>
            <a:endParaRPr lang="fr-BE" dirty="0"/>
          </a:p>
        </p:txBody>
      </p:sp>
      <p:sp>
        <p:nvSpPr>
          <p:cNvPr id="7" name="ZoneTexte 6">
            <a:extLst>
              <a:ext uri="{FF2B5EF4-FFF2-40B4-BE49-F238E27FC236}">
                <a16:creationId xmlns:a16="http://schemas.microsoft.com/office/drawing/2014/main" id="{F5CC6844-98CA-C9CA-1D43-D992980A5C24}"/>
              </a:ext>
            </a:extLst>
          </p:cNvPr>
          <p:cNvSpPr txBox="1"/>
          <p:nvPr/>
        </p:nvSpPr>
        <p:spPr>
          <a:xfrm>
            <a:off x="809554" y="516052"/>
            <a:ext cx="10017471" cy="707886"/>
          </a:xfrm>
          <a:prstGeom prst="rect">
            <a:avLst/>
          </a:prstGeom>
          <a:noFill/>
        </p:spPr>
        <p:txBody>
          <a:bodyPr wrap="square">
            <a:spAutoFit/>
          </a:bodyPr>
          <a:lstStyle/>
          <a:p>
            <a:r>
              <a:rPr lang="en-US" sz="2000" b="1" dirty="0">
                <a:solidFill>
                  <a:srgbClr val="0070C0"/>
                </a:solidFill>
              </a:rPr>
              <a:t>In the proposal for a COUNCIL RECOMMENDATION on access to affordable high-quality long-term care {COM(2022) 441 final - 7 September 2022}</a:t>
            </a:r>
            <a:endParaRPr lang="fr-BE" sz="2000" b="1" dirty="0">
              <a:solidFill>
                <a:srgbClr val="0070C0"/>
              </a:solidFill>
            </a:endParaRPr>
          </a:p>
        </p:txBody>
      </p:sp>
      <p:sp>
        <p:nvSpPr>
          <p:cNvPr id="9" name="ZoneTexte 8">
            <a:extLst>
              <a:ext uri="{FF2B5EF4-FFF2-40B4-BE49-F238E27FC236}">
                <a16:creationId xmlns:a16="http://schemas.microsoft.com/office/drawing/2014/main" id="{EA3C528D-1463-FD21-CE2B-3743845FD92A}"/>
              </a:ext>
            </a:extLst>
          </p:cNvPr>
          <p:cNvSpPr txBox="1"/>
          <p:nvPr/>
        </p:nvSpPr>
        <p:spPr>
          <a:xfrm>
            <a:off x="809554" y="1487519"/>
            <a:ext cx="6794039" cy="523220"/>
          </a:xfrm>
          <a:prstGeom prst="rect">
            <a:avLst/>
          </a:prstGeom>
          <a:noFill/>
        </p:spPr>
        <p:txBody>
          <a:bodyPr wrap="none" rtlCol="0">
            <a:spAutoFit/>
          </a:bodyPr>
          <a:lstStyle/>
          <a:p>
            <a:r>
              <a:rPr lang="fr-BE" sz="2800" dirty="0"/>
              <a:t>2 </a:t>
            </a:r>
            <a:r>
              <a:rPr lang="fr-BE" sz="2800" dirty="0" err="1"/>
              <a:t>elements</a:t>
            </a:r>
            <a:r>
              <a:rPr lang="fr-BE" sz="2800" dirty="0"/>
              <a:t> are in line </a:t>
            </a:r>
            <a:r>
              <a:rPr lang="fr-BE" sz="2800" dirty="0" err="1"/>
              <a:t>with</a:t>
            </a:r>
            <a:r>
              <a:rPr lang="fr-BE" sz="2800" dirty="0"/>
              <a:t> </a:t>
            </a:r>
            <a:r>
              <a:rPr lang="fr-BE" sz="2800" dirty="0" err="1"/>
              <a:t>this</a:t>
            </a:r>
            <a:r>
              <a:rPr lang="fr-BE" sz="2800" dirty="0"/>
              <a:t> </a:t>
            </a:r>
            <a:r>
              <a:rPr lang="fr-BE" sz="2800" dirty="0" err="1"/>
              <a:t>presentation</a:t>
            </a:r>
            <a:r>
              <a:rPr lang="fr-BE" sz="2800" dirty="0"/>
              <a:t> </a:t>
            </a:r>
            <a:r>
              <a:rPr lang="fr-BE" dirty="0"/>
              <a:t>: </a:t>
            </a:r>
          </a:p>
        </p:txBody>
      </p:sp>
      <p:sp>
        <p:nvSpPr>
          <p:cNvPr id="4" name="ZoneTexte 3">
            <a:extLst>
              <a:ext uri="{FF2B5EF4-FFF2-40B4-BE49-F238E27FC236}">
                <a16:creationId xmlns:a16="http://schemas.microsoft.com/office/drawing/2014/main" id="{48D7793A-1AAF-ED29-C7B9-2283E50E23E6}"/>
              </a:ext>
            </a:extLst>
          </p:cNvPr>
          <p:cNvSpPr txBox="1"/>
          <p:nvPr/>
        </p:nvSpPr>
        <p:spPr>
          <a:xfrm>
            <a:off x="1015984" y="5173211"/>
            <a:ext cx="10805614" cy="923330"/>
          </a:xfrm>
          <a:prstGeom prst="rect">
            <a:avLst/>
          </a:prstGeom>
          <a:noFill/>
        </p:spPr>
        <p:txBody>
          <a:bodyPr wrap="square">
            <a:spAutoFit/>
          </a:bodyPr>
          <a:lstStyle/>
          <a:p>
            <a:pPr lvl="1" eaLnBrk="0" fontAlgn="base" hangingPunct="0">
              <a:spcBef>
                <a:spcPct val="0"/>
              </a:spcBef>
              <a:spcAft>
                <a:spcPct val="0"/>
              </a:spcAft>
            </a:pPr>
            <a:r>
              <a:rPr lang="fr-BE" dirty="0"/>
              <a:t>BUT </a:t>
            </a:r>
            <a:r>
              <a:rPr lang="fr-BE" dirty="0" err="1"/>
              <a:t>there</a:t>
            </a:r>
            <a:r>
              <a:rPr lang="fr-BE" dirty="0"/>
              <a:t> </a:t>
            </a:r>
            <a:r>
              <a:rPr lang="fr-BE" dirty="0" err="1"/>
              <a:t>is</a:t>
            </a:r>
            <a:r>
              <a:rPr lang="fr-BE" dirty="0"/>
              <a:t> a </a:t>
            </a:r>
            <a:r>
              <a:rPr lang="fr-BE" dirty="0" err="1"/>
              <a:t>necessary</a:t>
            </a:r>
            <a:r>
              <a:rPr lang="fr-BE" dirty="0"/>
              <a:t> condition : To have </a:t>
            </a:r>
            <a:r>
              <a:rPr lang="fr-BE" dirty="0" err="1"/>
              <a:t>enough</a:t>
            </a:r>
            <a:r>
              <a:rPr lang="fr-BE" dirty="0"/>
              <a:t> people </a:t>
            </a:r>
            <a:r>
              <a:rPr lang="fr-BE" dirty="0" err="1"/>
              <a:t>ready</a:t>
            </a:r>
            <a:r>
              <a:rPr lang="fr-BE" dirty="0"/>
              <a:t> to </a:t>
            </a:r>
            <a:r>
              <a:rPr lang="fr-BE" dirty="0" err="1"/>
              <a:t>work</a:t>
            </a:r>
            <a:r>
              <a:rPr lang="fr-BE" dirty="0"/>
              <a:t> in the home care. </a:t>
            </a:r>
          </a:p>
          <a:p>
            <a:pPr lvl="1" eaLnBrk="0" fontAlgn="base" hangingPunct="0">
              <a:spcBef>
                <a:spcPct val="0"/>
              </a:spcBef>
              <a:spcAft>
                <a:spcPct val="0"/>
              </a:spcAft>
            </a:pPr>
            <a:r>
              <a:rPr lang="fr-BE" dirty="0" err="1"/>
              <a:t>Today</a:t>
            </a:r>
            <a:r>
              <a:rPr lang="fr-BE" dirty="0"/>
              <a:t> </a:t>
            </a:r>
            <a:r>
              <a:rPr lang="fr-BE" dirty="0" err="1"/>
              <a:t>it</a:t>
            </a:r>
            <a:r>
              <a:rPr lang="fr-BE" dirty="0"/>
              <a:t> </a:t>
            </a:r>
            <a:r>
              <a:rPr lang="fr-BE" dirty="0" err="1"/>
              <a:t>is</a:t>
            </a:r>
            <a:r>
              <a:rPr lang="fr-BE" dirty="0"/>
              <a:t> </a:t>
            </a:r>
            <a:r>
              <a:rPr lang="fr-BE" dirty="0" err="1"/>
              <a:t>already</a:t>
            </a:r>
            <a:r>
              <a:rPr lang="fr-BE" dirty="0"/>
              <a:t> a </a:t>
            </a:r>
            <a:r>
              <a:rPr lang="fr-BE" dirty="0" err="1"/>
              <a:t>problem</a:t>
            </a:r>
            <a:r>
              <a:rPr lang="fr-BE" dirty="0"/>
              <a:t> in </a:t>
            </a:r>
            <a:r>
              <a:rPr lang="fr-BE" dirty="0" err="1"/>
              <a:t>several</a:t>
            </a:r>
            <a:r>
              <a:rPr lang="fr-BE" dirty="0"/>
              <a:t> </a:t>
            </a:r>
            <a:r>
              <a:rPr lang="fr-BE" dirty="0" err="1"/>
              <a:t>Member</a:t>
            </a:r>
            <a:r>
              <a:rPr lang="fr-BE" dirty="0"/>
              <a:t> States. </a:t>
            </a:r>
          </a:p>
          <a:p>
            <a:pPr lvl="1" eaLnBrk="0" fontAlgn="base" hangingPunct="0">
              <a:spcBef>
                <a:spcPct val="0"/>
              </a:spcBef>
              <a:spcAft>
                <a:spcPct val="0"/>
              </a:spcAft>
            </a:pPr>
            <a:r>
              <a:rPr lang="fr-BE" dirty="0"/>
              <a:t>Actions must </a:t>
            </a:r>
            <a:r>
              <a:rPr lang="fr-BE" dirty="0" err="1"/>
              <a:t>be</a:t>
            </a:r>
            <a:r>
              <a:rPr lang="fr-BE" dirty="0"/>
              <a:t> </a:t>
            </a:r>
            <a:r>
              <a:rPr lang="fr-BE" dirty="0" err="1"/>
              <a:t>taken</a:t>
            </a:r>
            <a:r>
              <a:rPr lang="fr-BE" dirty="0"/>
              <a:t> </a:t>
            </a:r>
            <a:r>
              <a:rPr kumimoji="0" lang="fr-FR" altLang="fr-FR" b="0" i="0" u="none" strike="noStrike" cap="none" normalizeH="0" baseline="0" dirty="0">
                <a:ln>
                  <a:noFill/>
                </a:ln>
                <a:solidFill>
                  <a:srgbClr val="202124"/>
                </a:solidFill>
                <a:effectLst/>
                <a:latin typeface="inherit"/>
              </a:rPr>
              <a:t>to </a:t>
            </a:r>
            <a:r>
              <a:rPr kumimoji="0" lang="fr-FR" altLang="fr-FR" b="0" i="0" u="none" strike="noStrike" cap="none" normalizeH="0" baseline="0" dirty="0" err="1">
                <a:ln>
                  <a:noFill/>
                </a:ln>
                <a:solidFill>
                  <a:srgbClr val="202124"/>
                </a:solidFill>
                <a:effectLst/>
                <a:latin typeface="inherit"/>
              </a:rPr>
              <a:t>improve</a:t>
            </a:r>
            <a:r>
              <a:rPr kumimoji="0" lang="fr-FR" altLang="fr-FR" b="0" i="0" u="none" strike="noStrike" cap="none" normalizeH="0" baseline="0" dirty="0">
                <a:ln>
                  <a:noFill/>
                </a:ln>
                <a:solidFill>
                  <a:srgbClr val="202124"/>
                </a:solidFill>
                <a:effectLst/>
                <a:latin typeface="inherit"/>
              </a:rPr>
              <a:t> </a:t>
            </a:r>
            <a:r>
              <a:rPr kumimoji="0" lang="fr-FR" altLang="fr-FR" b="0" i="0" u="none" strike="noStrike" cap="none" normalizeH="0" baseline="0" dirty="0" err="1">
                <a:ln>
                  <a:noFill/>
                </a:ln>
                <a:solidFill>
                  <a:srgbClr val="202124"/>
                </a:solidFill>
                <a:effectLst/>
                <a:latin typeface="inherit"/>
              </a:rPr>
              <a:t>attractiveness</a:t>
            </a:r>
            <a:r>
              <a:rPr kumimoji="0" lang="fr-FR" altLang="fr-FR" b="0" i="0" u="none" strike="noStrike" cap="none" normalizeH="0" baseline="0" dirty="0">
                <a:ln>
                  <a:noFill/>
                </a:ln>
                <a:solidFill>
                  <a:srgbClr val="202124"/>
                </a:solidFill>
                <a:effectLst/>
                <a:latin typeface="inherit"/>
              </a:rPr>
              <a:t>, </a:t>
            </a:r>
            <a:r>
              <a:rPr kumimoji="0" lang="fr-FR" altLang="fr-FR" b="0" i="0" u="none" strike="noStrike" cap="none" normalizeH="0" baseline="0" dirty="0" err="1">
                <a:ln>
                  <a:noFill/>
                </a:ln>
                <a:solidFill>
                  <a:srgbClr val="202124"/>
                </a:solidFill>
                <a:effectLst/>
                <a:latin typeface="inherit"/>
              </a:rPr>
              <a:t>recruitment</a:t>
            </a:r>
            <a:r>
              <a:rPr kumimoji="0" lang="fr-FR" altLang="fr-FR" b="0" i="0" u="none" strike="noStrike" cap="none" normalizeH="0" baseline="0" dirty="0">
                <a:ln>
                  <a:noFill/>
                </a:ln>
                <a:solidFill>
                  <a:srgbClr val="202124"/>
                </a:solidFill>
                <a:effectLst/>
                <a:latin typeface="inherit"/>
              </a:rPr>
              <a:t> and job </a:t>
            </a:r>
            <a:r>
              <a:rPr kumimoji="0" lang="fr-FR" altLang="fr-FR" b="0" i="0" u="none" strike="noStrike" cap="none" normalizeH="0" baseline="0" dirty="0" err="1">
                <a:ln>
                  <a:noFill/>
                </a:ln>
                <a:solidFill>
                  <a:srgbClr val="202124"/>
                </a:solidFill>
                <a:effectLst/>
                <a:latin typeface="inherit"/>
              </a:rPr>
              <a:t>retention</a:t>
            </a:r>
            <a:r>
              <a:rPr kumimoji="0" lang="fr-FR" altLang="fr-FR" b="0" i="0" u="none" strike="noStrike" cap="none" normalizeH="0" baseline="0" dirty="0">
                <a:ln>
                  <a:noFill/>
                </a:ln>
                <a:solidFill>
                  <a:srgbClr val="202124"/>
                </a:solidFill>
                <a:effectLst/>
                <a:latin typeface="inherit"/>
              </a:rPr>
              <a:t>.</a:t>
            </a:r>
            <a:r>
              <a:rPr kumimoji="0" lang="fr-FR" altLang="fr-FR" sz="1000" b="0" i="0" u="none" strike="noStrike" cap="none" normalizeH="0" baseline="0" dirty="0">
                <a:ln>
                  <a:noFill/>
                </a:ln>
                <a:solidFill>
                  <a:schemeClr val="tx1"/>
                </a:solidFill>
                <a:effectLst/>
              </a:rPr>
              <a:t> </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pic>
        <p:nvPicPr>
          <p:cNvPr id="6" name="Image 5">
            <a:extLst>
              <a:ext uri="{FF2B5EF4-FFF2-40B4-BE49-F238E27FC236}">
                <a16:creationId xmlns:a16="http://schemas.microsoft.com/office/drawing/2014/main" id="{CD63876D-2C7D-1C98-B790-C4FC6ECC1FF8}"/>
              </a:ext>
            </a:extLst>
          </p:cNvPr>
          <p:cNvPicPr>
            <a:picLocks noChangeAspect="1"/>
          </p:cNvPicPr>
          <p:nvPr/>
        </p:nvPicPr>
        <p:blipFill>
          <a:blip r:embed="rId3"/>
          <a:stretch>
            <a:fillRect/>
          </a:stretch>
        </p:blipFill>
        <p:spPr>
          <a:xfrm>
            <a:off x="1336479" y="4988644"/>
            <a:ext cx="8963620" cy="1292464"/>
          </a:xfrm>
          <a:prstGeom prst="rect">
            <a:avLst/>
          </a:prstGeom>
        </p:spPr>
      </p:pic>
    </p:spTree>
    <p:extLst>
      <p:ext uri="{BB962C8B-B14F-4D97-AF65-F5344CB8AC3E}">
        <p14:creationId xmlns:p14="http://schemas.microsoft.com/office/powerpoint/2010/main" val="273498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C6A12B9-D947-BC9D-3F9A-3FE20A1DC202}"/>
              </a:ext>
            </a:extLst>
          </p:cNvPr>
          <p:cNvSpPr txBox="1"/>
          <p:nvPr/>
        </p:nvSpPr>
        <p:spPr>
          <a:xfrm>
            <a:off x="2864471" y="2012329"/>
            <a:ext cx="6141233" cy="707886"/>
          </a:xfrm>
          <a:prstGeom prst="rect">
            <a:avLst/>
          </a:prstGeom>
          <a:noFill/>
        </p:spPr>
        <p:txBody>
          <a:bodyPr wrap="none" rtlCol="0">
            <a:spAutoFit/>
          </a:bodyPr>
          <a:lstStyle/>
          <a:p>
            <a:r>
              <a:rPr lang="fr-BE" sz="4000" dirty="0" err="1"/>
              <a:t>Thank</a:t>
            </a:r>
            <a:r>
              <a:rPr lang="fr-BE" sz="4000" dirty="0"/>
              <a:t> </a:t>
            </a:r>
            <a:r>
              <a:rPr lang="fr-BE" sz="4000" dirty="0" err="1"/>
              <a:t>you</a:t>
            </a:r>
            <a:r>
              <a:rPr lang="fr-BE" sz="4000" dirty="0"/>
              <a:t> for </a:t>
            </a:r>
            <a:r>
              <a:rPr lang="fr-BE" sz="4000" dirty="0" err="1"/>
              <a:t>your</a:t>
            </a:r>
            <a:r>
              <a:rPr lang="fr-BE" sz="4000" dirty="0"/>
              <a:t> attention</a:t>
            </a:r>
          </a:p>
        </p:txBody>
      </p:sp>
    </p:spTree>
    <p:extLst>
      <p:ext uri="{BB962C8B-B14F-4D97-AF65-F5344CB8AC3E}">
        <p14:creationId xmlns:p14="http://schemas.microsoft.com/office/powerpoint/2010/main" val="32130744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4785</TotalTime>
  <Words>1581</Words>
  <Application>Microsoft Office PowerPoint</Application>
  <PresentationFormat>Grand écran</PresentationFormat>
  <Paragraphs>150</Paragraphs>
  <Slides>7</Slides>
  <Notes>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inherit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jean-francois lebrun</dc:creator>
  <cp:lastModifiedBy>jean-francois lebrun</cp:lastModifiedBy>
  <cp:revision>9</cp:revision>
  <cp:lastPrinted>2022-09-17T08:51:38Z</cp:lastPrinted>
  <dcterms:created xsi:type="dcterms:W3CDTF">2022-08-29T08:21:17Z</dcterms:created>
  <dcterms:modified xsi:type="dcterms:W3CDTF">2022-09-17T09:06:20Z</dcterms:modified>
</cp:coreProperties>
</file>