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6" r:id="rId11"/>
    <p:sldId id="267" r:id="rId12"/>
    <p:sldId id="268" r:id="rId13"/>
    <p:sldId id="270" r:id="rId14"/>
    <p:sldId id="269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2"/>
    <p:restoredTop sz="72443"/>
  </p:normalViewPr>
  <p:slideViewPr>
    <p:cSldViewPr snapToGrid="0" snapToObjects="1">
      <p:cViewPr varScale="1">
        <p:scale>
          <a:sx n="80" d="100"/>
          <a:sy n="80" d="100"/>
        </p:scale>
        <p:origin x="1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41966-93A6-154D-ACB3-9417B64AD8A8}" type="doc">
      <dgm:prSet loTypeId="urn:microsoft.com/office/officeart/2005/8/layout/arrow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72F7266-9F71-4344-90BF-382DF0F610B1}">
      <dgm:prSet phldrT="[Text]" custT="1"/>
      <dgm:spPr/>
      <dgm:t>
        <a:bodyPr/>
        <a:lstStyle/>
        <a:p>
          <a:r>
            <a:rPr lang="en-US" sz="2400" b="0" i="0" dirty="0">
              <a:solidFill>
                <a:srgbClr val="404040"/>
              </a:solidFill>
              <a:effectLst/>
              <a:latin typeface="-apple-system"/>
            </a:rPr>
            <a:t>Solid </a:t>
          </a:r>
          <a:r>
            <a:rPr lang="en-US" sz="2400" b="1" i="0" dirty="0">
              <a:solidFill>
                <a:srgbClr val="404040"/>
              </a:solidFill>
              <a:effectLst/>
              <a:latin typeface="-apple-system"/>
            </a:rPr>
            <a:t>EU legal basis </a:t>
          </a:r>
          <a:r>
            <a:rPr lang="en-US" sz="2400" b="0" i="0" dirty="0">
              <a:solidFill>
                <a:srgbClr val="404040"/>
              </a:solidFill>
              <a:effectLst/>
              <a:latin typeface="-apple-system"/>
            </a:rPr>
            <a:t>for the to ensure gender equality in employment</a:t>
          </a:r>
          <a:endParaRPr lang="en-US" sz="2400" dirty="0"/>
        </a:p>
      </dgm:t>
    </dgm:pt>
    <dgm:pt modelId="{905A8084-90BA-7C4E-9C3B-F63EE96AEDEF}" type="parTrans" cxnId="{3E311A49-6ED4-E546-80B5-D78797DA2D26}">
      <dgm:prSet/>
      <dgm:spPr/>
      <dgm:t>
        <a:bodyPr/>
        <a:lstStyle/>
        <a:p>
          <a:endParaRPr lang="en-US"/>
        </a:p>
      </dgm:t>
    </dgm:pt>
    <dgm:pt modelId="{0BA3ACA5-6B53-5A49-BEFE-32A68B2C0A5C}" type="sibTrans" cxnId="{3E311A49-6ED4-E546-80B5-D78797DA2D26}">
      <dgm:prSet/>
      <dgm:spPr/>
      <dgm:t>
        <a:bodyPr/>
        <a:lstStyle/>
        <a:p>
          <a:endParaRPr lang="en-US"/>
        </a:p>
      </dgm:t>
    </dgm:pt>
    <dgm:pt modelId="{6A3EAAC8-DA21-DB41-8477-968B2DC300B9}">
      <dgm:prSet phldrT="[Text]"/>
      <dgm:spPr/>
      <dgm:t>
        <a:bodyPr/>
        <a:lstStyle/>
        <a:p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Number of </a:t>
          </a:r>
          <a:r>
            <a:rPr lang="en-US" b="1" i="0" dirty="0">
              <a:solidFill>
                <a:srgbClr val="404040"/>
              </a:solidFill>
              <a:effectLst/>
              <a:latin typeface="-apple-system"/>
            </a:rPr>
            <a:t>paradoxes</a:t>
          </a:r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, </a:t>
          </a:r>
          <a:r>
            <a:rPr lang="en-US" b="1" i="0" dirty="0">
              <a:solidFill>
                <a:srgbClr val="404040"/>
              </a:solidFill>
              <a:effectLst/>
              <a:latin typeface="-apple-system"/>
            </a:rPr>
            <a:t>contrasts</a:t>
          </a:r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 and </a:t>
          </a:r>
          <a:r>
            <a:rPr lang="en-US" b="1" i="0" dirty="0">
              <a:solidFill>
                <a:srgbClr val="404040"/>
              </a:solidFill>
              <a:effectLst/>
              <a:latin typeface="-apple-system"/>
            </a:rPr>
            <a:t>contradictions</a:t>
          </a:r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;</a:t>
          </a:r>
        </a:p>
        <a:p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From </a:t>
          </a:r>
          <a:r>
            <a:rPr lang="en-US" b="1" i="0" dirty="0">
              <a:solidFill>
                <a:srgbClr val="404040"/>
              </a:solidFill>
              <a:effectLst/>
              <a:latin typeface="-apple-system"/>
            </a:rPr>
            <a:t>old to new </a:t>
          </a:r>
          <a:r>
            <a:rPr lang="en-US" b="0" i="0" dirty="0">
              <a:solidFill>
                <a:srgbClr val="404040"/>
              </a:solidFill>
              <a:effectLst/>
              <a:latin typeface="-apple-system"/>
            </a:rPr>
            <a:t>forms of </a:t>
          </a:r>
          <a:r>
            <a:rPr lang="en-US" b="1" i="0" dirty="0">
              <a:solidFill>
                <a:srgbClr val="404040"/>
              </a:solidFill>
              <a:effectLst/>
              <a:latin typeface="-apple-system"/>
            </a:rPr>
            <a:t>inequalities</a:t>
          </a:r>
          <a:endParaRPr lang="en-US" b="1" dirty="0"/>
        </a:p>
      </dgm:t>
    </dgm:pt>
    <dgm:pt modelId="{69B78586-5610-2F4D-A6B8-285AC5E24674}" type="parTrans" cxnId="{A46D5287-10E3-0047-9B27-B393E1F3213E}">
      <dgm:prSet/>
      <dgm:spPr/>
      <dgm:t>
        <a:bodyPr/>
        <a:lstStyle/>
        <a:p>
          <a:endParaRPr lang="en-US"/>
        </a:p>
      </dgm:t>
    </dgm:pt>
    <dgm:pt modelId="{A03B831E-BE9A-194A-B6A0-657CD76B1CA6}" type="sibTrans" cxnId="{A46D5287-10E3-0047-9B27-B393E1F3213E}">
      <dgm:prSet/>
      <dgm:spPr/>
      <dgm:t>
        <a:bodyPr/>
        <a:lstStyle/>
        <a:p>
          <a:endParaRPr lang="en-US"/>
        </a:p>
      </dgm:t>
    </dgm:pt>
    <dgm:pt modelId="{39A65772-986F-3648-870E-B1CB63E8D25B}" type="pres">
      <dgm:prSet presAssocID="{5D141966-93A6-154D-ACB3-9417B64AD8A8}" presName="compositeShape" presStyleCnt="0">
        <dgm:presLayoutVars>
          <dgm:chMax val="2"/>
          <dgm:dir/>
          <dgm:resizeHandles val="exact"/>
        </dgm:presLayoutVars>
      </dgm:prSet>
      <dgm:spPr/>
    </dgm:pt>
    <dgm:pt modelId="{F1CE11A3-663E-8B4E-9422-50A8CD627B55}" type="pres">
      <dgm:prSet presAssocID="{5D141966-93A6-154D-ACB3-9417B64AD8A8}" presName="divider" presStyleLbl="fgShp" presStyleIdx="0" presStyleCnt="1"/>
      <dgm:spPr>
        <a:ln>
          <a:noFill/>
        </a:ln>
      </dgm:spPr>
    </dgm:pt>
    <dgm:pt modelId="{83BA7E12-F2F3-7442-88EC-48DD7DD084FD}" type="pres">
      <dgm:prSet presAssocID="{972F7266-9F71-4344-90BF-382DF0F610B1}" presName="downArrow" presStyleLbl="node1" presStyleIdx="0" presStyleCnt="2"/>
      <dgm:spPr>
        <a:ln>
          <a:noFill/>
        </a:ln>
      </dgm:spPr>
    </dgm:pt>
    <dgm:pt modelId="{67C9A971-992D-1E42-87AA-CC7500FB833F}" type="pres">
      <dgm:prSet presAssocID="{972F7266-9F71-4344-90BF-382DF0F610B1}" presName="downArrowText" presStyleLbl="revTx" presStyleIdx="0" presStyleCnt="2" custScaleX="199787">
        <dgm:presLayoutVars>
          <dgm:bulletEnabled val="1"/>
        </dgm:presLayoutVars>
      </dgm:prSet>
      <dgm:spPr/>
    </dgm:pt>
    <dgm:pt modelId="{40223C3F-2AC9-9944-B6F5-44D4CFCE0987}" type="pres">
      <dgm:prSet presAssocID="{6A3EAAC8-DA21-DB41-8477-968B2DC300B9}" presName="upArrow" presStyleLbl="node1" presStyleIdx="1" presStyleCnt="2"/>
      <dgm:spPr>
        <a:ln>
          <a:noFill/>
        </a:ln>
      </dgm:spPr>
    </dgm:pt>
    <dgm:pt modelId="{ABE2B251-A2D4-3242-B8EA-BE5CF76ED0D8}" type="pres">
      <dgm:prSet presAssocID="{6A3EAAC8-DA21-DB41-8477-968B2DC300B9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4603943B-4C9D-AC4E-B07A-BAA0FF998752}" type="presOf" srcId="{6A3EAAC8-DA21-DB41-8477-968B2DC300B9}" destId="{ABE2B251-A2D4-3242-B8EA-BE5CF76ED0D8}" srcOrd="0" destOrd="0" presId="urn:microsoft.com/office/officeart/2005/8/layout/arrow3"/>
    <dgm:cxn modelId="{3E311A49-6ED4-E546-80B5-D78797DA2D26}" srcId="{5D141966-93A6-154D-ACB3-9417B64AD8A8}" destId="{972F7266-9F71-4344-90BF-382DF0F610B1}" srcOrd="0" destOrd="0" parTransId="{905A8084-90BA-7C4E-9C3B-F63EE96AEDEF}" sibTransId="{0BA3ACA5-6B53-5A49-BEFE-32A68B2C0A5C}"/>
    <dgm:cxn modelId="{A46D5287-10E3-0047-9B27-B393E1F3213E}" srcId="{5D141966-93A6-154D-ACB3-9417B64AD8A8}" destId="{6A3EAAC8-DA21-DB41-8477-968B2DC300B9}" srcOrd="1" destOrd="0" parTransId="{69B78586-5610-2F4D-A6B8-285AC5E24674}" sibTransId="{A03B831E-BE9A-194A-B6A0-657CD76B1CA6}"/>
    <dgm:cxn modelId="{D3C7C2B6-6C31-1D41-AC45-44EF57401F68}" type="presOf" srcId="{5D141966-93A6-154D-ACB3-9417B64AD8A8}" destId="{39A65772-986F-3648-870E-B1CB63E8D25B}" srcOrd="0" destOrd="0" presId="urn:microsoft.com/office/officeart/2005/8/layout/arrow3"/>
    <dgm:cxn modelId="{F32B6CD0-D895-1C49-9D2E-697513F96564}" type="presOf" srcId="{972F7266-9F71-4344-90BF-382DF0F610B1}" destId="{67C9A971-992D-1E42-87AA-CC7500FB833F}" srcOrd="0" destOrd="0" presId="urn:microsoft.com/office/officeart/2005/8/layout/arrow3"/>
    <dgm:cxn modelId="{B777730F-485B-1045-9F19-75088BE476CC}" type="presParOf" srcId="{39A65772-986F-3648-870E-B1CB63E8D25B}" destId="{F1CE11A3-663E-8B4E-9422-50A8CD627B55}" srcOrd="0" destOrd="0" presId="urn:microsoft.com/office/officeart/2005/8/layout/arrow3"/>
    <dgm:cxn modelId="{8AA570DF-99E0-E24F-A44C-8E83F70F5163}" type="presParOf" srcId="{39A65772-986F-3648-870E-B1CB63E8D25B}" destId="{83BA7E12-F2F3-7442-88EC-48DD7DD084FD}" srcOrd="1" destOrd="0" presId="urn:microsoft.com/office/officeart/2005/8/layout/arrow3"/>
    <dgm:cxn modelId="{B4E8A936-7F46-904E-B674-DB6992BC5114}" type="presParOf" srcId="{39A65772-986F-3648-870E-B1CB63E8D25B}" destId="{67C9A971-992D-1E42-87AA-CC7500FB833F}" srcOrd="2" destOrd="0" presId="urn:microsoft.com/office/officeart/2005/8/layout/arrow3"/>
    <dgm:cxn modelId="{B9728865-4B6C-F14B-89A3-FCF8C99F5987}" type="presParOf" srcId="{39A65772-986F-3648-870E-B1CB63E8D25B}" destId="{40223C3F-2AC9-9944-B6F5-44D4CFCE0987}" srcOrd="3" destOrd="0" presId="urn:microsoft.com/office/officeart/2005/8/layout/arrow3"/>
    <dgm:cxn modelId="{3C89684F-DE8A-664F-83D3-C9A3D22E8D5E}" type="presParOf" srcId="{39A65772-986F-3648-870E-B1CB63E8D25B}" destId="{ABE2B251-A2D4-3242-B8EA-BE5CF76ED0D8}" srcOrd="4" destOrd="0" presId="urn:microsoft.com/office/officeart/2005/8/layout/arrow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18127-7B68-224B-8404-29BC5EDCFBF6}" type="doc">
      <dgm:prSet loTypeId="urn:microsoft.com/office/officeart/2005/8/layout/hierarchy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1A22127-5970-324B-BFE4-933558C8D33B}">
      <dgm:prSet phldrT="[Text]" custT="1"/>
      <dgm:spPr>
        <a:ln>
          <a:noFill/>
        </a:ln>
      </dgm:spPr>
      <dgm:t>
        <a:bodyPr/>
        <a:lstStyle/>
        <a:p>
          <a:r>
            <a:rPr lang="en-US" sz="2400" u="none" dirty="0">
              <a:solidFill>
                <a:schemeClr val="accent3">
                  <a:lumMod val="20000"/>
                  <a:lumOff val="80000"/>
                </a:schemeClr>
              </a:solidFill>
            </a:rPr>
            <a:t>ACTIVITY</a:t>
          </a:r>
          <a:endParaRPr lang="en-US" sz="2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6723070-8858-814A-9F5C-A111A200F4A3}" type="parTrans" cxnId="{9FABAA5E-534C-5D4E-B74C-DED5D24AD979}">
      <dgm:prSet/>
      <dgm:spPr/>
      <dgm:t>
        <a:bodyPr/>
        <a:lstStyle/>
        <a:p>
          <a:endParaRPr lang="en-US"/>
        </a:p>
      </dgm:t>
    </dgm:pt>
    <dgm:pt modelId="{F3369EAA-4BDD-3C42-9C0B-E5A0D53A5348}" type="sibTrans" cxnId="{9FABAA5E-534C-5D4E-B74C-DED5D24AD979}">
      <dgm:prSet/>
      <dgm:spPr/>
      <dgm:t>
        <a:bodyPr/>
        <a:lstStyle/>
        <a:p>
          <a:endParaRPr lang="en-US"/>
        </a:p>
      </dgm:t>
    </dgm:pt>
    <dgm:pt modelId="{D78EDAE7-ACDD-CC43-BDA1-CF4916015DD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Progress of female </a:t>
          </a:r>
          <a:r>
            <a:rPr lang="en-US" sz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labour</a:t>
          </a: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 market participation</a:t>
          </a:r>
        </a:p>
      </dgm:t>
    </dgm:pt>
    <dgm:pt modelId="{98202B0B-BB2F-3540-9F02-9177F4C6392B}" type="parTrans" cxnId="{6EC5DAE1-19CD-6643-96D1-3F9DAEB25303}">
      <dgm:prSet/>
      <dgm:spPr/>
      <dgm:t>
        <a:bodyPr/>
        <a:lstStyle/>
        <a:p>
          <a:endParaRPr lang="en-US"/>
        </a:p>
      </dgm:t>
    </dgm:pt>
    <dgm:pt modelId="{72AA5B7C-EB19-CC46-A539-4DFF611220FF}" type="sibTrans" cxnId="{6EC5DAE1-19CD-6643-96D1-3F9DAEB25303}">
      <dgm:prSet/>
      <dgm:spPr/>
      <dgm:t>
        <a:bodyPr/>
        <a:lstStyle/>
        <a:p>
          <a:endParaRPr lang="en-US"/>
        </a:p>
      </dgm:t>
    </dgm:pt>
    <dgm:pt modelId="{193908B1-042E-E542-885B-47863BA68323}">
      <dgm:prSet phldrT="[Text]"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WORK</a:t>
          </a:r>
        </a:p>
      </dgm:t>
    </dgm:pt>
    <dgm:pt modelId="{2D4F0CA6-B742-5144-A0DB-2A7966651DE8}" type="parTrans" cxnId="{1BF04998-3A5C-CB48-AB8D-00710DCF56F7}">
      <dgm:prSet/>
      <dgm:spPr/>
      <dgm:t>
        <a:bodyPr/>
        <a:lstStyle/>
        <a:p>
          <a:endParaRPr lang="en-US"/>
        </a:p>
      </dgm:t>
    </dgm:pt>
    <dgm:pt modelId="{B3ABBD8F-9A9A-0C41-94A1-FDA2B441CC0B}" type="sibTrans" cxnId="{1BF04998-3A5C-CB48-AB8D-00710DCF56F7}">
      <dgm:prSet/>
      <dgm:spPr/>
      <dgm:t>
        <a:bodyPr/>
        <a:lstStyle/>
        <a:p>
          <a:endParaRPr lang="en-US"/>
        </a:p>
      </dgm:t>
    </dgm:pt>
    <dgm:pt modelId="{B3C3A91F-64FA-AB4A-9E00-9329DBB655F9}">
      <dgm:prSet phldrT="[Text]"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UNEMPLOYMENT</a:t>
          </a:r>
        </a:p>
      </dgm:t>
    </dgm:pt>
    <dgm:pt modelId="{510DD9B0-96E4-2D4E-A4C2-B3743FEC3469}" type="parTrans" cxnId="{50754D4E-82CF-8849-828B-2CE7BDA416F0}">
      <dgm:prSet/>
      <dgm:spPr/>
      <dgm:t>
        <a:bodyPr/>
        <a:lstStyle/>
        <a:p>
          <a:endParaRPr lang="en-US"/>
        </a:p>
      </dgm:t>
    </dgm:pt>
    <dgm:pt modelId="{D62E2387-893A-F945-894D-A87B2022AA99}" type="sibTrans" cxnId="{50754D4E-82CF-8849-828B-2CE7BDA416F0}">
      <dgm:prSet/>
      <dgm:spPr/>
      <dgm:t>
        <a:bodyPr/>
        <a:lstStyle/>
        <a:p>
          <a:endParaRPr lang="en-US"/>
        </a:p>
      </dgm:t>
    </dgm:pt>
    <dgm:pt modelId="{D3E034C2-9954-F44D-BEF0-29B77BC8B99F}">
      <dgm:prSet phldrT="[Text]" custT="1"/>
      <dgm:spPr>
        <a:ln>
          <a:noFill/>
        </a:ln>
      </dgm:spPr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UNDEREMPLOYMENT</a:t>
          </a:r>
        </a:p>
      </dgm:t>
    </dgm:pt>
    <dgm:pt modelId="{6245EAA2-C647-7047-B6E6-6BD111DDCC47}" type="parTrans" cxnId="{8C5B5ADC-025F-F14B-9284-5E7DFB413F5F}">
      <dgm:prSet/>
      <dgm:spPr/>
      <dgm:t>
        <a:bodyPr/>
        <a:lstStyle/>
        <a:p>
          <a:endParaRPr lang="en-US"/>
        </a:p>
      </dgm:t>
    </dgm:pt>
    <dgm:pt modelId="{2142BF52-E70F-CB41-9ACA-F63B9E0B02E4}" type="sibTrans" cxnId="{8C5B5ADC-025F-F14B-9284-5E7DFB413F5F}">
      <dgm:prSet/>
      <dgm:spPr/>
      <dgm:t>
        <a:bodyPr/>
        <a:lstStyle/>
        <a:p>
          <a:endParaRPr lang="en-US"/>
        </a:p>
      </dgm:t>
    </dgm:pt>
    <dgm:pt modelId="{4FBEAC6A-6BAE-D449-9960-2B92FCF4BEC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Rising </a:t>
          </a:r>
          <a:r>
            <a:rPr lang="en-US" sz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feminisation</a:t>
          </a: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 and service-based workforce </a:t>
          </a:r>
        </a:p>
      </dgm:t>
    </dgm:pt>
    <dgm:pt modelId="{22D7F115-AF69-7C4B-B5A7-2D65CB17C2BA}" type="parTrans" cxnId="{50968329-C283-3D49-A9A8-55CA93E44B76}">
      <dgm:prSet/>
      <dgm:spPr/>
      <dgm:t>
        <a:bodyPr/>
        <a:lstStyle/>
        <a:p>
          <a:endParaRPr lang="en-US"/>
        </a:p>
      </dgm:t>
    </dgm:pt>
    <dgm:pt modelId="{40926FD6-AB5E-FC4F-B747-3788E981D38D}" type="sibTrans" cxnId="{50968329-C283-3D49-A9A8-55CA93E44B76}">
      <dgm:prSet/>
      <dgm:spPr/>
      <dgm:t>
        <a:bodyPr/>
        <a:lstStyle/>
        <a:p>
          <a:endParaRPr lang="en-US"/>
        </a:p>
      </dgm:t>
    </dgm:pt>
    <dgm:pt modelId="{F60F0815-64C3-FE44-B4BE-A79AB9107E4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shifting social norms + higher female educational attainment</a:t>
          </a:r>
        </a:p>
      </dgm:t>
    </dgm:pt>
    <dgm:pt modelId="{0E3CB62C-6C9D-E340-BBA6-CD96D3D80AB6}" type="parTrans" cxnId="{930EDA6B-D208-AF41-AAB0-09A385535158}">
      <dgm:prSet/>
      <dgm:spPr/>
      <dgm:t>
        <a:bodyPr/>
        <a:lstStyle/>
        <a:p>
          <a:endParaRPr lang="en-US"/>
        </a:p>
      </dgm:t>
    </dgm:pt>
    <dgm:pt modelId="{1562EA44-CD4A-6344-A4E3-FD4B7943C2BE}" type="sibTrans" cxnId="{930EDA6B-D208-AF41-AAB0-09A385535158}">
      <dgm:prSet/>
      <dgm:spPr/>
      <dgm:t>
        <a:bodyPr/>
        <a:lstStyle/>
        <a:p>
          <a:endParaRPr lang="en-US"/>
        </a:p>
      </dgm:t>
    </dgm:pt>
    <dgm:pt modelId="{7BC465CF-9152-6949-A7BF-95F8DDA42E3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Horizontal &amp; vertical segregation of the </a:t>
          </a:r>
          <a:r>
            <a:rPr lang="en-US" sz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labour</a:t>
          </a: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 market</a:t>
          </a:r>
        </a:p>
      </dgm:t>
    </dgm:pt>
    <dgm:pt modelId="{4572A478-8658-814C-A159-251B24F7D76A}" type="parTrans" cxnId="{8F7ADC10-E9E5-7449-B052-4684A9EA386C}">
      <dgm:prSet/>
      <dgm:spPr/>
      <dgm:t>
        <a:bodyPr/>
        <a:lstStyle/>
        <a:p>
          <a:endParaRPr lang="en-US"/>
        </a:p>
      </dgm:t>
    </dgm:pt>
    <dgm:pt modelId="{9CEFBB55-1453-6E40-804A-4C37E862C227}" type="sibTrans" cxnId="{8F7ADC10-E9E5-7449-B052-4684A9EA386C}">
      <dgm:prSet/>
      <dgm:spPr/>
      <dgm:t>
        <a:bodyPr/>
        <a:lstStyle/>
        <a:p>
          <a:endParaRPr lang="en-US"/>
        </a:p>
      </dgm:t>
    </dgm:pt>
    <dgm:pt modelId="{A04CE037-6781-E94A-AEE6-BBC59BD7092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Gender constructed norms of “female” vs “male” jobs </a:t>
          </a:r>
        </a:p>
      </dgm:t>
    </dgm:pt>
    <dgm:pt modelId="{2D4BB6E2-852D-3640-9E98-39774EC44693}" type="parTrans" cxnId="{06C2AE3C-593A-0C4C-8376-A417A9C98F3E}">
      <dgm:prSet/>
      <dgm:spPr/>
      <dgm:t>
        <a:bodyPr/>
        <a:lstStyle/>
        <a:p>
          <a:endParaRPr lang="en-US"/>
        </a:p>
      </dgm:t>
    </dgm:pt>
    <dgm:pt modelId="{9631D8FE-5C5B-1442-9E8C-175A48187FD0}" type="sibTrans" cxnId="{06C2AE3C-593A-0C4C-8376-A417A9C98F3E}">
      <dgm:prSet/>
      <dgm:spPr/>
      <dgm:t>
        <a:bodyPr/>
        <a:lstStyle/>
        <a:p>
          <a:endParaRPr lang="en-US"/>
        </a:p>
      </dgm:t>
    </dgm:pt>
    <dgm:pt modelId="{E672AB1B-5F1F-C240-8A56-0BA7BE4122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Gender pay gaps</a:t>
          </a:r>
        </a:p>
      </dgm:t>
    </dgm:pt>
    <dgm:pt modelId="{55DEEEA3-7135-2645-935B-4C3AFCF59523}" type="parTrans" cxnId="{BE7446A3-6A95-8641-822F-DE7201552F47}">
      <dgm:prSet/>
      <dgm:spPr/>
      <dgm:t>
        <a:bodyPr/>
        <a:lstStyle/>
        <a:p>
          <a:endParaRPr lang="en-US"/>
        </a:p>
      </dgm:t>
    </dgm:pt>
    <dgm:pt modelId="{9CCD27C3-FE1B-0241-94D4-F3DF0E323E31}" type="sibTrans" cxnId="{BE7446A3-6A95-8641-822F-DE7201552F47}">
      <dgm:prSet/>
      <dgm:spPr/>
      <dgm:t>
        <a:bodyPr/>
        <a:lstStyle/>
        <a:p>
          <a:endParaRPr lang="en-US"/>
        </a:p>
      </dgm:t>
    </dgm:pt>
    <dgm:pt modelId="{CF841EE8-CE8A-1147-903C-9699E1B722E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inequality</a:t>
          </a:r>
        </a:p>
      </dgm:t>
    </dgm:pt>
    <dgm:pt modelId="{B8745E44-B8C3-DA43-96E5-2E348B95075F}" type="parTrans" cxnId="{471D519A-6186-BD4F-998C-E4500BC83435}">
      <dgm:prSet/>
      <dgm:spPr/>
      <dgm:t>
        <a:bodyPr/>
        <a:lstStyle/>
        <a:p>
          <a:endParaRPr lang="en-US"/>
        </a:p>
      </dgm:t>
    </dgm:pt>
    <dgm:pt modelId="{C2A2927A-D0BE-4140-9A11-9BA78E4F56CB}" type="sibTrans" cxnId="{471D519A-6186-BD4F-998C-E4500BC83435}">
      <dgm:prSet/>
      <dgm:spPr/>
      <dgm:t>
        <a:bodyPr/>
        <a:lstStyle/>
        <a:p>
          <a:endParaRPr lang="en-US"/>
        </a:p>
      </dgm:t>
    </dgm:pt>
    <dgm:pt modelId="{CE42723C-A4C4-6645-9C12-8CE16578AC1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insecurity</a:t>
          </a:r>
        </a:p>
      </dgm:t>
    </dgm:pt>
    <dgm:pt modelId="{4994FADE-751C-7E44-B32F-F245E0F6DE83}" type="parTrans" cxnId="{D0A044FF-0244-6547-B861-3D0201EEF3A1}">
      <dgm:prSet/>
      <dgm:spPr/>
      <dgm:t>
        <a:bodyPr/>
        <a:lstStyle/>
        <a:p>
          <a:endParaRPr lang="en-US"/>
        </a:p>
      </dgm:t>
    </dgm:pt>
    <dgm:pt modelId="{2796D393-1917-424C-B463-7987A1A6E573}" type="sibTrans" cxnId="{D0A044FF-0244-6547-B861-3D0201EEF3A1}">
      <dgm:prSet/>
      <dgm:spPr/>
      <dgm:t>
        <a:bodyPr/>
        <a:lstStyle/>
        <a:p>
          <a:endParaRPr lang="en-US"/>
        </a:p>
      </dgm:t>
    </dgm:pt>
    <dgm:pt modelId="{C72EEC4C-4208-914D-8694-998CA410781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invisibility</a:t>
          </a:r>
        </a:p>
      </dgm:t>
    </dgm:pt>
    <dgm:pt modelId="{DEA3B6B8-509C-2440-A7AF-1F614B3EBB0B}" type="parTrans" cxnId="{16321DFE-3EC8-2A49-8A85-251934DF55E5}">
      <dgm:prSet/>
      <dgm:spPr/>
      <dgm:t>
        <a:bodyPr/>
        <a:lstStyle/>
        <a:p>
          <a:endParaRPr lang="en-US"/>
        </a:p>
      </dgm:t>
    </dgm:pt>
    <dgm:pt modelId="{B0909897-09D2-014A-9BA7-73BCB6E9F81F}" type="sibTrans" cxnId="{16321DFE-3EC8-2A49-8A85-251934DF55E5}">
      <dgm:prSet/>
      <dgm:spPr/>
      <dgm:t>
        <a:bodyPr/>
        <a:lstStyle/>
        <a:p>
          <a:endParaRPr lang="en-US"/>
        </a:p>
      </dgm:t>
    </dgm:pt>
    <dgm:pt modelId="{63AB4061-9EF2-484C-AE04-B01AA83B39F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Part-time work = women’s work?</a:t>
          </a:r>
        </a:p>
      </dgm:t>
    </dgm:pt>
    <dgm:pt modelId="{72DF084D-D54B-2F4B-B09A-F157EF5F2913}" type="parTrans" cxnId="{32C0A206-075D-E64B-864A-6D9E0FF7C770}">
      <dgm:prSet/>
      <dgm:spPr/>
      <dgm:t>
        <a:bodyPr/>
        <a:lstStyle/>
        <a:p>
          <a:endParaRPr lang="en-US"/>
        </a:p>
      </dgm:t>
    </dgm:pt>
    <dgm:pt modelId="{D09CC094-04CA-144D-A474-3E5AD9DDEBCE}" type="sibTrans" cxnId="{32C0A206-075D-E64B-864A-6D9E0FF7C770}">
      <dgm:prSet/>
      <dgm:spPr/>
      <dgm:t>
        <a:bodyPr/>
        <a:lstStyle/>
        <a:p>
          <a:endParaRPr lang="en-US"/>
        </a:p>
      </dgm:t>
    </dgm:pt>
    <dgm:pt modelId="{FD8CC2CA-FC71-B34C-9544-D9EA91B0016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Choice?</a:t>
          </a:r>
        </a:p>
      </dgm:t>
    </dgm:pt>
    <dgm:pt modelId="{414C2267-3215-454E-AFCC-44B6732E2869}" type="parTrans" cxnId="{71738737-8A7C-EC41-82DB-CC0E31E34BAD}">
      <dgm:prSet/>
      <dgm:spPr/>
      <dgm:t>
        <a:bodyPr/>
        <a:lstStyle/>
        <a:p>
          <a:endParaRPr lang="en-US"/>
        </a:p>
      </dgm:t>
    </dgm:pt>
    <dgm:pt modelId="{18200756-94E6-3D4D-BFB3-8178128F2F61}" type="sibTrans" cxnId="{71738737-8A7C-EC41-82DB-CC0E31E34BAD}">
      <dgm:prSet/>
      <dgm:spPr/>
      <dgm:t>
        <a:bodyPr/>
        <a:lstStyle/>
        <a:p>
          <a:endParaRPr lang="en-US"/>
        </a:p>
      </dgm:t>
    </dgm:pt>
    <dgm:pt modelId="{684E8FFC-21FE-A344-B3F2-2AC37497966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</a:pPr>
          <a:r>
            <a:rPr lang="en-US" sz="1200" dirty="0">
              <a:solidFill>
                <a:schemeClr val="accent3">
                  <a:lumMod val="20000"/>
                  <a:lumOff val="80000"/>
                </a:schemeClr>
              </a:solidFill>
            </a:rPr>
            <a:t>Atypical work: working time, salary, qualification</a:t>
          </a:r>
        </a:p>
      </dgm:t>
    </dgm:pt>
    <dgm:pt modelId="{85180690-B5F0-B842-87E5-E6807E72B33C}" type="parTrans" cxnId="{28BF16C6-FF16-7A45-9DA4-82F28A40D1D1}">
      <dgm:prSet/>
      <dgm:spPr/>
      <dgm:t>
        <a:bodyPr/>
        <a:lstStyle/>
        <a:p>
          <a:endParaRPr lang="en-US"/>
        </a:p>
      </dgm:t>
    </dgm:pt>
    <dgm:pt modelId="{76D62B67-8AA8-7849-BE6B-255DE7C9A4FF}" type="sibTrans" cxnId="{28BF16C6-FF16-7A45-9DA4-82F28A40D1D1}">
      <dgm:prSet/>
      <dgm:spPr/>
      <dgm:t>
        <a:bodyPr/>
        <a:lstStyle/>
        <a:p>
          <a:endParaRPr lang="en-US"/>
        </a:p>
      </dgm:t>
    </dgm:pt>
    <dgm:pt modelId="{C6BB7DC7-0E9E-5944-ACF1-64E52CF252B7}" type="pres">
      <dgm:prSet presAssocID="{D5A18127-7B68-224B-8404-29BC5EDCFB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F197ED-5AF0-1943-9453-39A1C437A24B}" type="pres">
      <dgm:prSet presAssocID="{D1A22127-5970-324B-BFE4-933558C8D33B}" presName="vertOne" presStyleCnt="0"/>
      <dgm:spPr/>
    </dgm:pt>
    <dgm:pt modelId="{D4790C70-667A-4A4F-A194-08D9C79824F5}" type="pres">
      <dgm:prSet presAssocID="{D1A22127-5970-324B-BFE4-933558C8D33B}" presName="txOne" presStyleLbl="node0" presStyleIdx="0" presStyleCnt="4" custScaleY="47551">
        <dgm:presLayoutVars>
          <dgm:chPref val="3"/>
        </dgm:presLayoutVars>
      </dgm:prSet>
      <dgm:spPr/>
    </dgm:pt>
    <dgm:pt modelId="{7A814722-C799-8249-80F8-621F1B00BC96}" type="pres">
      <dgm:prSet presAssocID="{D1A22127-5970-324B-BFE4-933558C8D33B}" presName="parTransOne" presStyleCnt="0"/>
      <dgm:spPr/>
    </dgm:pt>
    <dgm:pt modelId="{5B7B9C2D-1FF4-5440-AA9B-0E8C0DEDF5DF}" type="pres">
      <dgm:prSet presAssocID="{D1A22127-5970-324B-BFE4-933558C8D33B}" presName="horzOne" presStyleCnt="0"/>
      <dgm:spPr/>
    </dgm:pt>
    <dgm:pt modelId="{7F6858B3-6515-3A4F-A860-88EE015F17FD}" type="pres">
      <dgm:prSet presAssocID="{D78EDAE7-ACDD-CC43-BDA1-CF4916015DDE}" presName="vertTwo" presStyleCnt="0"/>
      <dgm:spPr/>
    </dgm:pt>
    <dgm:pt modelId="{337467D4-5CB9-2E44-A109-750890B6EBA1}" type="pres">
      <dgm:prSet presAssocID="{D78EDAE7-ACDD-CC43-BDA1-CF4916015DDE}" presName="txTwo" presStyleLbl="node2" presStyleIdx="0" presStyleCnt="12" custScaleX="108389" custLinFactNeighborX="-15317" custLinFactNeighborY="9640">
        <dgm:presLayoutVars>
          <dgm:chPref val="3"/>
        </dgm:presLayoutVars>
      </dgm:prSet>
      <dgm:spPr/>
    </dgm:pt>
    <dgm:pt modelId="{E013B717-8F12-8B42-891E-486D4AB3E93F}" type="pres">
      <dgm:prSet presAssocID="{D78EDAE7-ACDD-CC43-BDA1-CF4916015DDE}" presName="horzTwo" presStyleCnt="0"/>
      <dgm:spPr/>
    </dgm:pt>
    <dgm:pt modelId="{4EE41F3A-343C-0E43-8CF9-745C5A628A20}" type="pres">
      <dgm:prSet presAssocID="{72AA5B7C-EB19-CC46-A539-4DFF611220FF}" presName="sibSpaceTwo" presStyleCnt="0"/>
      <dgm:spPr/>
    </dgm:pt>
    <dgm:pt modelId="{EC31BF10-6A25-1F40-95EA-2F6EDF86851C}" type="pres">
      <dgm:prSet presAssocID="{4FBEAC6A-6BAE-D449-9960-2B92FCF4BECE}" presName="vertTwo" presStyleCnt="0"/>
      <dgm:spPr/>
    </dgm:pt>
    <dgm:pt modelId="{40F7B4CD-6E09-F44E-A5E7-AE0602811F50}" type="pres">
      <dgm:prSet presAssocID="{4FBEAC6A-6BAE-D449-9960-2B92FCF4BECE}" presName="txTwo" presStyleLbl="node2" presStyleIdx="1" presStyleCnt="12" custScaleX="110627">
        <dgm:presLayoutVars>
          <dgm:chPref val="3"/>
        </dgm:presLayoutVars>
      </dgm:prSet>
      <dgm:spPr/>
    </dgm:pt>
    <dgm:pt modelId="{336A8792-AFA2-624D-8A17-BE3A8E9B8C78}" type="pres">
      <dgm:prSet presAssocID="{4FBEAC6A-6BAE-D449-9960-2B92FCF4BECE}" presName="horzTwo" presStyleCnt="0"/>
      <dgm:spPr/>
    </dgm:pt>
    <dgm:pt modelId="{F6F98B22-E1EC-5842-93E8-DF3002F39C48}" type="pres">
      <dgm:prSet presAssocID="{40926FD6-AB5E-FC4F-B747-3788E981D38D}" presName="sibSpaceTwo" presStyleCnt="0"/>
      <dgm:spPr/>
    </dgm:pt>
    <dgm:pt modelId="{8D0084A5-5E0D-3743-BDC0-6397D20DB242}" type="pres">
      <dgm:prSet presAssocID="{F60F0815-64C3-FE44-B4BE-A79AB9107E4A}" presName="vertTwo" presStyleCnt="0"/>
      <dgm:spPr/>
    </dgm:pt>
    <dgm:pt modelId="{B027F195-94A7-014D-B2C2-A053BDA75A9C}" type="pres">
      <dgm:prSet presAssocID="{F60F0815-64C3-FE44-B4BE-A79AB9107E4A}" presName="txTwo" presStyleLbl="node2" presStyleIdx="2" presStyleCnt="12" custScaleX="116539">
        <dgm:presLayoutVars>
          <dgm:chPref val="3"/>
        </dgm:presLayoutVars>
      </dgm:prSet>
      <dgm:spPr/>
    </dgm:pt>
    <dgm:pt modelId="{323DB1CE-3EF6-F04C-BA87-15B15E34C0B9}" type="pres">
      <dgm:prSet presAssocID="{F60F0815-64C3-FE44-B4BE-A79AB9107E4A}" presName="horzTwo" presStyleCnt="0"/>
      <dgm:spPr/>
    </dgm:pt>
    <dgm:pt modelId="{CB3DA07C-9E57-6E4B-9029-620253CB0D37}" type="pres">
      <dgm:prSet presAssocID="{F3369EAA-4BDD-3C42-9C0B-E5A0D53A5348}" presName="sibSpaceOne" presStyleCnt="0"/>
      <dgm:spPr/>
    </dgm:pt>
    <dgm:pt modelId="{F7AFD1D7-0F45-8942-8AB4-2AD9C5107C55}" type="pres">
      <dgm:prSet presAssocID="{193908B1-042E-E542-885B-47863BA68323}" presName="vertOne" presStyleCnt="0"/>
      <dgm:spPr/>
    </dgm:pt>
    <dgm:pt modelId="{72012DA0-A6C7-8E46-B63E-7676AA03DDA4}" type="pres">
      <dgm:prSet presAssocID="{193908B1-042E-E542-885B-47863BA68323}" presName="txOne" presStyleLbl="node0" presStyleIdx="1" presStyleCnt="4" custScaleY="47551">
        <dgm:presLayoutVars>
          <dgm:chPref val="3"/>
        </dgm:presLayoutVars>
      </dgm:prSet>
      <dgm:spPr/>
    </dgm:pt>
    <dgm:pt modelId="{957E5428-5BC6-9A47-B1B3-135DA0467914}" type="pres">
      <dgm:prSet presAssocID="{193908B1-042E-E542-885B-47863BA68323}" presName="parTransOne" presStyleCnt="0"/>
      <dgm:spPr/>
    </dgm:pt>
    <dgm:pt modelId="{E69C2D66-F32F-7D4C-B6F2-253B100858EE}" type="pres">
      <dgm:prSet presAssocID="{193908B1-042E-E542-885B-47863BA68323}" presName="horzOne" presStyleCnt="0"/>
      <dgm:spPr/>
    </dgm:pt>
    <dgm:pt modelId="{FD6F94A2-F955-9140-BCC1-10CD38B90CFF}" type="pres">
      <dgm:prSet presAssocID="{7BC465CF-9152-6949-A7BF-95F8DDA42E30}" presName="vertTwo" presStyleCnt="0"/>
      <dgm:spPr/>
    </dgm:pt>
    <dgm:pt modelId="{7E32358F-0CB1-394D-82D1-463D3F21AF1C}" type="pres">
      <dgm:prSet presAssocID="{7BC465CF-9152-6949-A7BF-95F8DDA42E30}" presName="txTwo" presStyleLbl="node2" presStyleIdx="3" presStyleCnt="12">
        <dgm:presLayoutVars>
          <dgm:chPref val="3"/>
        </dgm:presLayoutVars>
      </dgm:prSet>
      <dgm:spPr/>
    </dgm:pt>
    <dgm:pt modelId="{C3ECC61D-8518-CE4C-BF3B-2E9B92B176EF}" type="pres">
      <dgm:prSet presAssocID="{7BC465CF-9152-6949-A7BF-95F8DDA42E30}" presName="horzTwo" presStyleCnt="0"/>
      <dgm:spPr/>
    </dgm:pt>
    <dgm:pt modelId="{C42CCE74-F928-DF4F-89FA-E64FA2F843B2}" type="pres">
      <dgm:prSet presAssocID="{9CEFBB55-1453-6E40-804A-4C37E862C227}" presName="sibSpaceTwo" presStyleCnt="0"/>
      <dgm:spPr/>
    </dgm:pt>
    <dgm:pt modelId="{5C7A5B78-0EA9-334A-A4D7-01DC90A9948B}" type="pres">
      <dgm:prSet presAssocID="{A04CE037-6781-E94A-AEE6-BBC59BD70920}" presName="vertTwo" presStyleCnt="0"/>
      <dgm:spPr/>
    </dgm:pt>
    <dgm:pt modelId="{3B9B28AE-D875-CC47-886D-AB7C259E7E6B}" type="pres">
      <dgm:prSet presAssocID="{A04CE037-6781-E94A-AEE6-BBC59BD70920}" presName="txTwo" presStyleLbl="node2" presStyleIdx="4" presStyleCnt="12">
        <dgm:presLayoutVars>
          <dgm:chPref val="3"/>
        </dgm:presLayoutVars>
      </dgm:prSet>
      <dgm:spPr/>
    </dgm:pt>
    <dgm:pt modelId="{DEE31FA6-2E7D-A24A-A6B7-92333799D468}" type="pres">
      <dgm:prSet presAssocID="{A04CE037-6781-E94A-AEE6-BBC59BD70920}" presName="horzTwo" presStyleCnt="0"/>
      <dgm:spPr/>
    </dgm:pt>
    <dgm:pt modelId="{EDD24D23-9294-104F-BB1A-335EFD5E5120}" type="pres">
      <dgm:prSet presAssocID="{9631D8FE-5C5B-1442-9E8C-175A48187FD0}" presName="sibSpaceTwo" presStyleCnt="0"/>
      <dgm:spPr/>
    </dgm:pt>
    <dgm:pt modelId="{329D5D71-940E-974C-874F-E4DB70CC28D1}" type="pres">
      <dgm:prSet presAssocID="{E672AB1B-5F1F-C240-8A56-0BA7BE412215}" presName="vertTwo" presStyleCnt="0"/>
      <dgm:spPr/>
    </dgm:pt>
    <dgm:pt modelId="{40294121-D22B-F142-A380-D92365540BBB}" type="pres">
      <dgm:prSet presAssocID="{E672AB1B-5F1F-C240-8A56-0BA7BE412215}" presName="txTwo" presStyleLbl="node2" presStyleIdx="5" presStyleCnt="12">
        <dgm:presLayoutVars>
          <dgm:chPref val="3"/>
        </dgm:presLayoutVars>
      </dgm:prSet>
      <dgm:spPr/>
    </dgm:pt>
    <dgm:pt modelId="{F4B1288A-1E78-8E4F-B10A-DA7C938756B8}" type="pres">
      <dgm:prSet presAssocID="{E672AB1B-5F1F-C240-8A56-0BA7BE412215}" presName="horzTwo" presStyleCnt="0"/>
      <dgm:spPr/>
    </dgm:pt>
    <dgm:pt modelId="{214D7A4E-73FB-9241-9F1D-1E48EC811C00}" type="pres">
      <dgm:prSet presAssocID="{B3ABBD8F-9A9A-0C41-94A1-FDA2B441CC0B}" presName="sibSpaceOne" presStyleCnt="0"/>
      <dgm:spPr/>
    </dgm:pt>
    <dgm:pt modelId="{85526DC1-2701-C849-B6D5-3D729050DBBE}" type="pres">
      <dgm:prSet presAssocID="{B3C3A91F-64FA-AB4A-9E00-9329DBB655F9}" presName="vertOne" presStyleCnt="0"/>
      <dgm:spPr/>
    </dgm:pt>
    <dgm:pt modelId="{3741DC6B-A8C7-6B46-898A-69B54DDAC0DF}" type="pres">
      <dgm:prSet presAssocID="{B3C3A91F-64FA-AB4A-9E00-9329DBB655F9}" presName="txOne" presStyleLbl="node0" presStyleIdx="2" presStyleCnt="4" custScaleY="47551">
        <dgm:presLayoutVars>
          <dgm:chPref val="3"/>
        </dgm:presLayoutVars>
      </dgm:prSet>
      <dgm:spPr/>
    </dgm:pt>
    <dgm:pt modelId="{587C9EAF-8346-DA4C-B09A-AC85C54ACCB6}" type="pres">
      <dgm:prSet presAssocID="{B3C3A91F-64FA-AB4A-9E00-9329DBB655F9}" presName="parTransOne" presStyleCnt="0"/>
      <dgm:spPr/>
    </dgm:pt>
    <dgm:pt modelId="{60792AD8-4372-B84B-B650-B8DA6A34B4E3}" type="pres">
      <dgm:prSet presAssocID="{B3C3A91F-64FA-AB4A-9E00-9329DBB655F9}" presName="horzOne" presStyleCnt="0"/>
      <dgm:spPr/>
    </dgm:pt>
    <dgm:pt modelId="{6ABD5FCF-68CC-9145-9DEA-C9AC8D2D50EC}" type="pres">
      <dgm:prSet presAssocID="{CF841EE8-CE8A-1147-903C-9699E1B722ED}" presName="vertTwo" presStyleCnt="0"/>
      <dgm:spPr/>
    </dgm:pt>
    <dgm:pt modelId="{3332DEF3-A812-8B46-A813-02F731184CD2}" type="pres">
      <dgm:prSet presAssocID="{CF841EE8-CE8A-1147-903C-9699E1B722ED}" presName="txTwo" presStyleLbl="node2" presStyleIdx="6" presStyleCnt="12" custScaleX="90761">
        <dgm:presLayoutVars>
          <dgm:chPref val="3"/>
        </dgm:presLayoutVars>
      </dgm:prSet>
      <dgm:spPr/>
    </dgm:pt>
    <dgm:pt modelId="{DFEEF9B0-DBFD-C748-9F21-D8BCF0AF532A}" type="pres">
      <dgm:prSet presAssocID="{CF841EE8-CE8A-1147-903C-9699E1B722ED}" presName="horzTwo" presStyleCnt="0"/>
      <dgm:spPr/>
    </dgm:pt>
    <dgm:pt modelId="{B6D2EECF-436B-944B-A42E-8C283B564F6C}" type="pres">
      <dgm:prSet presAssocID="{C2A2927A-D0BE-4140-9A11-9BA78E4F56CB}" presName="sibSpaceTwo" presStyleCnt="0"/>
      <dgm:spPr/>
    </dgm:pt>
    <dgm:pt modelId="{A28963E7-D803-014B-B418-0B41482872B8}" type="pres">
      <dgm:prSet presAssocID="{CE42723C-A4C4-6645-9C12-8CE16578AC1D}" presName="vertTwo" presStyleCnt="0"/>
      <dgm:spPr/>
    </dgm:pt>
    <dgm:pt modelId="{C1FEEA60-A54B-4D43-9172-BD63E02F27C2}" type="pres">
      <dgm:prSet presAssocID="{CE42723C-A4C4-6645-9C12-8CE16578AC1D}" presName="txTwo" presStyleLbl="node2" presStyleIdx="7" presStyleCnt="12" custScaleX="84436">
        <dgm:presLayoutVars>
          <dgm:chPref val="3"/>
        </dgm:presLayoutVars>
      </dgm:prSet>
      <dgm:spPr/>
    </dgm:pt>
    <dgm:pt modelId="{E06C9539-0BA2-9B4D-8BDA-671138497048}" type="pres">
      <dgm:prSet presAssocID="{CE42723C-A4C4-6645-9C12-8CE16578AC1D}" presName="horzTwo" presStyleCnt="0"/>
      <dgm:spPr/>
    </dgm:pt>
    <dgm:pt modelId="{520007B3-8123-6943-BF3E-215BB5E9137D}" type="pres">
      <dgm:prSet presAssocID="{2796D393-1917-424C-B463-7987A1A6E573}" presName="sibSpaceTwo" presStyleCnt="0"/>
      <dgm:spPr/>
    </dgm:pt>
    <dgm:pt modelId="{94CD1FBC-FFAC-AD48-BB74-1A546B05DE3A}" type="pres">
      <dgm:prSet presAssocID="{C72EEC4C-4208-914D-8694-998CA4107811}" presName="vertTwo" presStyleCnt="0"/>
      <dgm:spPr/>
    </dgm:pt>
    <dgm:pt modelId="{79E545B1-65D9-3F40-AF67-B54E99C172DA}" type="pres">
      <dgm:prSet presAssocID="{C72EEC4C-4208-914D-8694-998CA4107811}" presName="txTwo" presStyleLbl="node2" presStyleIdx="8" presStyleCnt="12" custScaleX="86561">
        <dgm:presLayoutVars>
          <dgm:chPref val="3"/>
        </dgm:presLayoutVars>
      </dgm:prSet>
      <dgm:spPr/>
    </dgm:pt>
    <dgm:pt modelId="{54919857-FEE8-4C47-A707-6CCF728DA573}" type="pres">
      <dgm:prSet presAssocID="{C72EEC4C-4208-914D-8694-998CA4107811}" presName="horzTwo" presStyleCnt="0"/>
      <dgm:spPr/>
    </dgm:pt>
    <dgm:pt modelId="{4BA57A0E-D100-5545-930E-190BF8986E58}" type="pres">
      <dgm:prSet presAssocID="{D62E2387-893A-F945-894D-A87B2022AA99}" presName="sibSpaceOne" presStyleCnt="0"/>
      <dgm:spPr/>
    </dgm:pt>
    <dgm:pt modelId="{40034D6E-0D39-5D43-AB13-8763390E61EC}" type="pres">
      <dgm:prSet presAssocID="{D3E034C2-9954-F44D-BEF0-29B77BC8B99F}" presName="vertOne" presStyleCnt="0"/>
      <dgm:spPr/>
    </dgm:pt>
    <dgm:pt modelId="{7B57A7C5-2632-A047-A224-6AD9045F76C5}" type="pres">
      <dgm:prSet presAssocID="{D3E034C2-9954-F44D-BEF0-29B77BC8B99F}" presName="txOne" presStyleLbl="node0" presStyleIdx="3" presStyleCnt="4" custScaleX="117106" custScaleY="47551">
        <dgm:presLayoutVars>
          <dgm:chPref val="3"/>
        </dgm:presLayoutVars>
      </dgm:prSet>
      <dgm:spPr/>
    </dgm:pt>
    <dgm:pt modelId="{725CE280-9E77-5449-8CFC-66C0D4809DB4}" type="pres">
      <dgm:prSet presAssocID="{D3E034C2-9954-F44D-BEF0-29B77BC8B99F}" presName="parTransOne" presStyleCnt="0"/>
      <dgm:spPr/>
    </dgm:pt>
    <dgm:pt modelId="{2EC0C657-9F2C-E04E-8F81-2827EEBFB044}" type="pres">
      <dgm:prSet presAssocID="{D3E034C2-9954-F44D-BEF0-29B77BC8B99F}" presName="horzOne" presStyleCnt="0"/>
      <dgm:spPr/>
    </dgm:pt>
    <dgm:pt modelId="{B90891D1-85FC-0C4B-9982-3433104F9502}" type="pres">
      <dgm:prSet presAssocID="{63AB4061-9EF2-484C-AE04-B01AA83B39FD}" presName="vertTwo" presStyleCnt="0"/>
      <dgm:spPr/>
    </dgm:pt>
    <dgm:pt modelId="{43488C9E-4E0C-1F49-B7CA-974A98EA1B69}" type="pres">
      <dgm:prSet presAssocID="{63AB4061-9EF2-484C-AE04-B01AA83B39FD}" presName="txTwo" presStyleLbl="node2" presStyleIdx="9" presStyleCnt="12" custScaleX="84794">
        <dgm:presLayoutVars>
          <dgm:chPref val="3"/>
        </dgm:presLayoutVars>
      </dgm:prSet>
      <dgm:spPr/>
    </dgm:pt>
    <dgm:pt modelId="{183E8246-8247-5F4B-801E-F5C9919A6EF3}" type="pres">
      <dgm:prSet presAssocID="{63AB4061-9EF2-484C-AE04-B01AA83B39FD}" presName="horzTwo" presStyleCnt="0"/>
      <dgm:spPr/>
    </dgm:pt>
    <dgm:pt modelId="{2C0C349F-EB06-F341-8BC8-93956BF98C2C}" type="pres">
      <dgm:prSet presAssocID="{D09CC094-04CA-144D-A474-3E5AD9DDEBCE}" presName="sibSpaceTwo" presStyleCnt="0"/>
      <dgm:spPr/>
    </dgm:pt>
    <dgm:pt modelId="{519AEBFC-319F-DB43-B484-924B097E2202}" type="pres">
      <dgm:prSet presAssocID="{FD8CC2CA-FC71-B34C-9544-D9EA91B0016F}" presName="vertTwo" presStyleCnt="0"/>
      <dgm:spPr/>
    </dgm:pt>
    <dgm:pt modelId="{682D432F-8266-5C48-868B-831E558FD705}" type="pres">
      <dgm:prSet presAssocID="{FD8CC2CA-FC71-B34C-9544-D9EA91B0016F}" presName="txTwo" presStyleLbl="node2" presStyleIdx="10" presStyleCnt="12" custScaleX="71304">
        <dgm:presLayoutVars>
          <dgm:chPref val="3"/>
        </dgm:presLayoutVars>
      </dgm:prSet>
      <dgm:spPr/>
    </dgm:pt>
    <dgm:pt modelId="{F130A16F-BDBA-0747-87BD-BF6045C0EDBB}" type="pres">
      <dgm:prSet presAssocID="{FD8CC2CA-FC71-B34C-9544-D9EA91B0016F}" presName="horzTwo" presStyleCnt="0"/>
      <dgm:spPr/>
    </dgm:pt>
    <dgm:pt modelId="{963B12EB-7769-394D-B418-D3F9376AB1CD}" type="pres">
      <dgm:prSet presAssocID="{18200756-94E6-3D4D-BFB3-8178128F2F61}" presName="sibSpaceTwo" presStyleCnt="0"/>
      <dgm:spPr/>
    </dgm:pt>
    <dgm:pt modelId="{4F843A19-EA5C-F44A-8BD5-7C77735D8586}" type="pres">
      <dgm:prSet presAssocID="{684E8FFC-21FE-A344-B3F2-2AC374979663}" presName="vertTwo" presStyleCnt="0"/>
      <dgm:spPr/>
    </dgm:pt>
    <dgm:pt modelId="{532E6922-7368-9142-9BFE-F542E1EB42CE}" type="pres">
      <dgm:prSet presAssocID="{684E8FFC-21FE-A344-B3F2-2AC374979663}" presName="txTwo" presStyleLbl="node2" presStyleIdx="11" presStyleCnt="12" custScaleX="117373">
        <dgm:presLayoutVars>
          <dgm:chPref val="3"/>
        </dgm:presLayoutVars>
      </dgm:prSet>
      <dgm:spPr/>
    </dgm:pt>
    <dgm:pt modelId="{6D68F69B-0D02-164C-AEE4-003FCE2C6483}" type="pres">
      <dgm:prSet presAssocID="{684E8FFC-21FE-A344-B3F2-2AC374979663}" presName="horzTwo" presStyleCnt="0"/>
      <dgm:spPr/>
    </dgm:pt>
  </dgm:ptLst>
  <dgm:cxnLst>
    <dgm:cxn modelId="{EC60F605-FD33-D741-BA61-45CEBEC123AC}" type="presOf" srcId="{D1A22127-5970-324B-BFE4-933558C8D33B}" destId="{D4790C70-667A-4A4F-A194-08D9C79824F5}" srcOrd="0" destOrd="0" presId="urn:microsoft.com/office/officeart/2005/8/layout/hierarchy4"/>
    <dgm:cxn modelId="{32C0A206-075D-E64B-864A-6D9E0FF7C770}" srcId="{D3E034C2-9954-F44D-BEF0-29B77BC8B99F}" destId="{63AB4061-9EF2-484C-AE04-B01AA83B39FD}" srcOrd="0" destOrd="0" parTransId="{72DF084D-D54B-2F4B-B09A-F157EF5F2913}" sibTransId="{D09CC094-04CA-144D-A474-3E5AD9DDEBCE}"/>
    <dgm:cxn modelId="{8F7ADC10-E9E5-7449-B052-4684A9EA386C}" srcId="{193908B1-042E-E542-885B-47863BA68323}" destId="{7BC465CF-9152-6949-A7BF-95F8DDA42E30}" srcOrd="0" destOrd="0" parTransId="{4572A478-8658-814C-A159-251B24F7D76A}" sibTransId="{9CEFBB55-1453-6E40-804A-4C37E862C227}"/>
    <dgm:cxn modelId="{57A3CB17-BC98-A046-96D3-A78B5A7CBA95}" type="presOf" srcId="{E672AB1B-5F1F-C240-8A56-0BA7BE412215}" destId="{40294121-D22B-F142-A380-D92365540BBB}" srcOrd="0" destOrd="0" presId="urn:microsoft.com/office/officeart/2005/8/layout/hierarchy4"/>
    <dgm:cxn modelId="{4F20A91C-70CC-B841-A963-7EC663C14BB4}" type="presOf" srcId="{684E8FFC-21FE-A344-B3F2-2AC374979663}" destId="{532E6922-7368-9142-9BFE-F542E1EB42CE}" srcOrd="0" destOrd="0" presId="urn:microsoft.com/office/officeart/2005/8/layout/hierarchy4"/>
    <dgm:cxn modelId="{50968329-C283-3D49-A9A8-55CA93E44B76}" srcId="{D1A22127-5970-324B-BFE4-933558C8D33B}" destId="{4FBEAC6A-6BAE-D449-9960-2B92FCF4BECE}" srcOrd="1" destOrd="0" parTransId="{22D7F115-AF69-7C4B-B5A7-2D65CB17C2BA}" sibTransId="{40926FD6-AB5E-FC4F-B747-3788E981D38D}"/>
    <dgm:cxn modelId="{641DB92D-896F-784F-96F1-109EBF6EE7BF}" type="presOf" srcId="{7BC465CF-9152-6949-A7BF-95F8DDA42E30}" destId="{7E32358F-0CB1-394D-82D1-463D3F21AF1C}" srcOrd="0" destOrd="0" presId="urn:microsoft.com/office/officeart/2005/8/layout/hierarchy4"/>
    <dgm:cxn modelId="{E2636936-ADF6-CA45-B839-8D344019B71C}" type="presOf" srcId="{CE42723C-A4C4-6645-9C12-8CE16578AC1D}" destId="{C1FEEA60-A54B-4D43-9172-BD63E02F27C2}" srcOrd="0" destOrd="0" presId="urn:microsoft.com/office/officeart/2005/8/layout/hierarchy4"/>
    <dgm:cxn modelId="{71738737-8A7C-EC41-82DB-CC0E31E34BAD}" srcId="{D3E034C2-9954-F44D-BEF0-29B77BC8B99F}" destId="{FD8CC2CA-FC71-B34C-9544-D9EA91B0016F}" srcOrd="1" destOrd="0" parTransId="{414C2267-3215-454E-AFCC-44B6732E2869}" sibTransId="{18200756-94E6-3D4D-BFB3-8178128F2F61}"/>
    <dgm:cxn modelId="{06C2AE3C-593A-0C4C-8376-A417A9C98F3E}" srcId="{193908B1-042E-E542-885B-47863BA68323}" destId="{A04CE037-6781-E94A-AEE6-BBC59BD70920}" srcOrd="1" destOrd="0" parTransId="{2D4BB6E2-852D-3640-9E98-39774EC44693}" sibTransId="{9631D8FE-5C5B-1442-9E8C-175A48187FD0}"/>
    <dgm:cxn modelId="{F0155841-B063-C647-A9B7-08D15951F30E}" type="presOf" srcId="{A04CE037-6781-E94A-AEE6-BBC59BD70920}" destId="{3B9B28AE-D875-CC47-886D-AB7C259E7E6B}" srcOrd="0" destOrd="0" presId="urn:microsoft.com/office/officeart/2005/8/layout/hierarchy4"/>
    <dgm:cxn modelId="{50754D4E-82CF-8849-828B-2CE7BDA416F0}" srcId="{D5A18127-7B68-224B-8404-29BC5EDCFBF6}" destId="{B3C3A91F-64FA-AB4A-9E00-9329DBB655F9}" srcOrd="2" destOrd="0" parTransId="{510DD9B0-96E4-2D4E-A4C2-B3743FEC3469}" sibTransId="{D62E2387-893A-F945-894D-A87B2022AA99}"/>
    <dgm:cxn modelId="{9FABAA5E-534C-5D4E-B74C-DED5D24AD979}" srcId="{D5A18127-7B68-224B-8404-29BC5EDCFBF6}" destId="{D1A22127-5970-324B-BFE4-933558C8D33B}" srcOrd="0" destOrd="0" parTransId="{E6723070-8858-814A-9F5C-A111A200F4A3}" sibTransId="{F3369EAA-4BDD-3C42-9C0B-E5A0D53A5348}"/>
    <dgm:cxn modelId="{930EDA6B-D208-AF41-AAB0-09A385535158}" srcId="{D1A22127-5970-324B-BFE4-933558C8D33B}" destId="{F60F0815-64C3-FE44-B4BE-A79AB9107E4A}" srcOrd="2" destOrd="0" parTransId="{0E3CB62C-6C9D-E340-BBA6-CD96D3D80AB6}" sibTransId="{1562EA44-CD4A-6344-A4E3-FD4B7943C2BE}"/>
    <dgm:cxn modelId="{8F121476-23D6-A34A-8E60-21817146298A}" type="presOf" srcId="{193908B1-042E-E542-885B-47863BA68323}" destId="{72012DA0-A6C7-8E46-B63E-7676AA03DDA4}" srcOrd="0" destOrd="0" presId="urn:microsoft.com/office/officeart/2005/8/layout/hierarchy4"/>
    <dgm:cxn modelId="{7871FD8D-BF95-1B46-9DA8-0C57DC09AB53}" type="presOf" srcId="{63AB4061-9EF2-484C-AE04-B01AA83B39FD}" destId="{43488C9E-4E0C-1F49-B7CA-974A98EA1B69}" srcOrd="0" destOrd="0" presId="urn:microsoft.com/office/officeart/2005/8/layout/hierarchy4"/>
    <dgm:cxn modelId="{490B6893-E680-AB4A-8AA4-C17BB447C49D}" type="presOf" srcId="{C72EEC4C-4208-914D-8694-998CA4107811}" destId="{79E545B1-65D9-3F40-AF67-B54E99C172DA}" srcOrd="0" destOrd="0" presId="urn:microsoft.com/office/officeart/2005/8/layout/hierarchy4"/>
    <dgm:cxn modelId="{1BF04998-3A5C-CB48-AB8D-00710DCF56F7}" srcId="{D5A18127-7B68-224B-8404-29BC5EDCFBF6}" destId="{193908B1-042E-E542-885B-47863BA68323}" srcOrd="1" destOrd="0" parTransId="{2D4F0CA6-B742-5144-A0DB-2A7966651DE8}" sibTransId="{B3ABBD8F-9A9A-0C41-94A1-FDA2B441CC0B}"/>
    <dgm:cxn modelId="{471D519A-6186-BD4F-998C-E4500BC83435}" srcId="{B3C3A91F-64FA-AB4A-9E00-9329DBB655F9}" destId="{CF841EE8-CE8A-1147-903C-9699E1B722ED}" srcOrd="0" destOrd="0" parTransId="{B8745E44-B8C3-DA43-96E5-2E348B95075F}" sibTransId="{C2A2927A-D0BE-4140-9A11-9BA78E4F56CB}"/>
    <dgm:cxn modelId="{926C149B-9E17-3C4F-9545-4AC6526EEABA}" type="presOf" srcId="{CF841EE8-CE8A-1147-903C-9699E1B722ED}" destId="{3332DEF3-A812-8B46-A813-02F731184CD2}" srcOrd="0" destOrd="0" presId="urn:microsoft.com/office/officeart/2005/8/layout/hierarchy4"/>
    <dgm:cxn modelId="{BE7446A3-6A95-8641-822F-DE7201552F47}" srcId="{193908B1-042E-E542-885B-47863BA68323}" destId="{E672AB1B-5F1F-C240-8A56-0BA7BE412215}" srcOrd="2" destOrd="0" parTransId="{55DEEEA3-7135-2645-935B-4C3AFCF59523}" sibTransId="{9CCD27C3-FE1B-0241-94D4-F3DF0E323E31}"/>
    <dgm:cxn modelId="{8A6151B1-5554-5145-BC86-24574C6114D2}" type="presOf" srcId="{F60F0815-64C3-FE44-B4BE-A79AB9107E4A}" destId="{B027F195-94A7-014D-B2C2-A053BDA75A9C}" srcOrd="0" destOrd="0" presId="urn:microsoft.com/office/officeart/2005/8/layout/hierarchy4"/>
    <dgm:cxn modelId="{7B13D3B8-A0C2-F44B-BEC1-71021379BFFE}" type="presOf" srcId="{4FBEAC6A-6BAE-D449-9960-2B92FCF4BECE}" destId="{40F7B4CD-6E09-F44E-A5E7-AE0602811F50}" srcOrd="0" destOrd="0" presId="urn:microsoft.com/office/officeart/2005/8/layout/hierarchy4"/>
    <dgm:cxn modelId="{96A773BC-43E0-3945-B0E6-71D51B76EB57}" type="presOf" srcId="{FD8CC2CA-FC71-B34C-9544-D9EA91B0016F}" destId="{682D432F-8266-5C48-868B-831E558FD705}" srcOrd="0" destOrd="0" presId="urn:microsoft.com/office/officeart/2005/8/layout/hierarchy4"/>
    <dgm:cxn modelId="{6C7D04C3-37CD-584C-802C-4A86053E53B9}" type="presOf" srcId="{D5A18127-7B68-224B-8404-29BC5EDCFBF6}" destId="{C6BB7DC7-0E9E-5944-ACF1-64E52CF252B7}" srcOrd="0" destOrd="0" presId="urn:microsoft.com/office/officeart/2005/8/layout/hierarchy4"/>
    <dgm:cxn modelId="{28BF16C6-FF16-7A45-9DA4-82F28A40D1D1}" srcId="{D3E034C2-9954-F44D-BEF0-29B77BC8B99F}" destId="{684E8FFC-21FE-A344-B3F2-2AC374979663}" srcOrd="2" destOrd="0" parTransId="{85180690-B5F0-B842-87E5-E6807E72B33C}" sibTransId="{76D62B67-8AA8-7849-BE6B-255DE7C9A4FF}"/>
    <dgm:cxn modelId="{D62F61D4-76DA-9047-BD4C-6212F3D2D7C4}" type="presOf" srcId="{D3E034C2-9954-F44D-BEF0-29B77BC8B99F}" destId="{7B57A7C5-2632-A047-A224-6AD9045F76C5}" srcOrd="0" destOrd="0" presId="urn:microsoft.com/office/officeart/2005/8/layout/hierarchy4"/>
    <dgm:cxn modelId="{8C5B5ADC-025F-F14B-9284-5E7DFB413F5F}" srcId="{D5A18127-7B68-224B-8404-29BC5EDCFBF6}" destId="{D3E034C2-9954-F44D-BEF0-29B77BC8B99F}" srcOrd="3" destOrd="0" parTransId="{6245EAA2-C647-7047-B6E6-6BD111DDCC47}" sibTransId="{2142BF52-E70F-CB41-9ACA-F63B9E0B02E4}"/>
    <dgm:cxn modelId="{7B0BB6DC-BB27-B64C-AF98-91A82021BEBE}" type="presOf" srcId="{D78EDAE7-ACDD-CC43-BDA1-CF4916015DDE}" destId="{337467D4-5CB9-2E44-A109-750890B6EBA1}" srcOrd="0" destOrd="0" presId="urn:microsoft.com/office/officeart/2005/8/layout/hierarchy4"/>
    <dgm:cxn modelId="{6EC5DAE1-19CD-6643-96D1-3F9DAEB25303}" srcId="{D1A22127-5970-324B-BFE4-933558C8D33B}" destId="{D78EDAE7-ACDD-CC43-BDA1-CF4916015DDE}" srcOrd="0" destOrd="0" parTransId="{98202B0B-BB2F-3540-9F02-9177F4C6392B}" sibTransId="{72AA5B7C-EB19-CC46-A539-4DFF611220FF}"/>
    <dgm:cxn modelId="{130586EC-6877-8546-BDE6-A1B82E72C27A}" type="presOf" srcId="{B3C3A91F-64FA-AB4A-9E00-9329DBB655F9}" destId="{3741DC6B-A8C7-6B46-898A-69B54DDAC0DF}" srcOrd="0" destOrd="0" presId="urn:microsoft.com/office/officeart/2005/8/layout/hierarchy4"/>
    <dgm:cxn modelId="{16321DFE-3EC8-2A49-8A85-251934DF55E5}" srcId="{B3C3A91F-64FA-AB4A-9E00-9329DBB655F9}" destId="{C72EEC4C-4208-914D-8694-998CA4107811}" srcOrd="2" destOrd="0" parTransId="{DEA3B6B8-509C-2440-A7AF-1F614B3EBB0B}" sibTransId="{B0909897-09D2-014A-9BA7-73BCB6E9F81F}"/>
    <dgm:cxn modelId="{D0A044FF-0244-6547-B861-3D0201EEF3A1}" srcId="{B3C3A91F-64FA-AB4A-9E00-9329DBB655F9}" destId="{CE42723C-A4C4-6645-9C12-8CE16578AC1D}" srcOrd="1" destOrd="0" parTransId="{4994FADE-751C-7E44-B32F-F245E0F6DE83}" sibTransId="{2796D393-1917-424C-B463-7987A1A6E573}"/>
    <dgm:cxn modelId="{B52BBBFE-32DD-934A-9B0E-CB4D7E520591}" type="presParOf" srcId="{C6BB7DC7-0E9E-5944-ACF1-64E52CF252B7}" destId="{FAF197ED-5AF0-1943-9453-39A1C437A24B}" srcOrd="0" destOrd="0" presId="urn:microsoft.com/office/officeart/2005/8/layout/hierarchy4"/>
    <dgm:cxn modelId="{3008295E-B265-CA4F-80A9-DAF2F98CFC39}" type="presParOf" srcId="{FAF197ED-5AF0-1943-9453-39A1C437A24B}" destId="{D4790C70-667A-4A4F-A194-08D9C79824F5}" srcOrd="0" destOrd="0" presId="urn:microsoft.com/office/officeart/2005/8/layout/hierarchy4"/>
    <dgm:cxn modelId="{E471A0F8-DB90-A246-BE65-FBFA88226928}" type="presParOf" srcId="{FAF197ED-5AF0-1943-9453-39A1C437A24B}" destId="{7A814722-C799-8249-80F8-621F1B00BC96}" srcOrd="1" destOrd="0" presId="urn:microsoft.com/office/officeart/2005/8/layout/hierarchy4"/>
    <dgm:cxn modelId="{2204BF5C-A194-4E4F-AD78-F2E767B4054D}" type="presParOf" srcId="{FAF197ED-5AF0-1943-9453-39A1C437A24B}" destId="{5B7B9C2D-1FF4-5440-AA9B-0E8C0DEDF5DF}" srcOrd="2" destOrd="0" presId="urn:microsoft.com/office/officeart/2005/8/layout/hierarchy4"/>
    <dgm:cxn modelId="{316226AA-4880-624B-9B99-9D75DB6AC0EC}" type="presParOf" srcId="{5B7B9C2D-1FF4-5440-AA9B-0E8C0DEDF5DF}" destId="{7F6858B3-6515-3A4F-A860-88EE015F17FD}" srcOrd="0" destOrd="0" presId="urn:microsoft.com/office/officeart/2005/8/layout/hierarchy4"/>
    <dgm:cxn modelId="{85943609-AF3D-114E-B86F-4EFCA4446670}" type="presParOf" srcId="{7F6858B3-6515-3A4F-A860-88EE015F17FD}" destId="{337467D4-5CB9-2E44-A109-750890B6EBA1}" srcOrd="0" destOrd="0" presId="urn:microsoft.com/office/officeart/2005/8/layout/hierarchy4"/>
    <dgm:cxn modelId="{F307322F-3AD3-884C-8579-CAE822348D89}" type="presParOf" srcId="{7F6858B3-6515-3A4F-A860-88EE015F17FD}" destId="{E013B717-8F12-8B42-891E-486D4AB3E93F}" srcOrd="1" destOrd="0" presId="urn:microsoft.com/office/officeart/2005/8/layout/hierarchy4"/>
    <dgm:cxn modelId="{42B2B739-8431-9747-85A8-5A22F10EA289}" type="presParOf" srcId="{5B7B9C2D-1FF4-5440-AA9B-0E8C0DEDF5DF}" destId="{4EE41F3A-343C-0E43-8CF9-745C5A628A20}" srcOrd="1" destOrd="0" presId="urn:microsoft.com/office/officeart/2005/8/layout/hierarchy4"/>
    <dgm:cxn modelId="{5298D247-E885-DB4A-8145-FFAB5FF97743}" type="presParOf" srcId="{5B7B9C2D-1FF4-5440-AA9B-0E8C0DEDF5DF}" destId="{EC31BF10-6A25-1F40-95EA-2F6EDF86851C}" srcOrd="2" destOrd="0" presId="urn:microsoft.com/office/officeart/2005/8/layout/hierarchy4"/>
    <dgm:cxn modelId="{BCF2E331-874A-024B-A19D-3F044C125228}" type="presParOf" srcId="{EC31BF10-6A25-1F40-95EA-2F6EDF86851C}" destId="{40F7B4CD-6E09-F44E-A5E7-AE0602811F50}" srcOrd="0" destOrd="0" presId="urn:microsoft.com/office/officeart/2005/8/layout/hierarchy4"/>
    <dgm:cxn modelId="{BCBEB1F1-0257-D543-BD57-ED72B7C768E6}" type="presParOf" srcId="{EC31BF10-6A25-1F40-95EA-2F6EDF86851C}" destId="{336A8792-AFA2-624D-8A17-BE3A8E9B8C78}" srcOrd="1" destOrd="0" presId="urn:microsoft.com/office/officeart/2005/8/layout/hierarchy4"/>
    <dgm:cxn modelId="{BADA2BB3-7054-B244-8D85-253D011D9C83}" type="presParOf" srcId="{5B7B9C2D-1FF4-5440-AA9B-0E8C0DEDF5DF}" destId="{F6F98B22-E1EC-5842-93E8-DF3002F39C48}" srcOrd="3" destOrd="0" presId="urn:microsoft.com/office/officeart/2005/8/layout/hierarchy4"/>
    <dgm:cxn modelId="{97698B80-9DA1-9A4C-B867-0CA297B9717A}" type="presParOf" srcId="{5B7B9C2D-1FF4-5440-AA9B-0E8C0DEDF5DF}" destId="{8D0084A5-5E0D-3743-BDC0-6397D20DB242}" srcOrd="4" destOrd="0" presId="urn:microsoft.com/office/officeart/2005/8/layout/hierarchy4"/>
    <dgm:cxn modelId="{2F2C5F6E-1066-3C40-B6E7-47F9E0430A0C}" type="presParOf" srcId="{8D0084A5-5E0D-3743-BDC0-6397D20DB242}" destId="{B027F195-94A7-014D-B2C2-A053BDA75A9C}" srcOrd="0" destOrd="0" presId="urn:microsoft.com/office/officeart/2005/8/layout/hierarchy4"/>
    <dgm:cxn modelId="{EBD07DD3-C5C0-5D43-BE48-E6D74A9F4881}" type="presParOf" srcId="{8D0084A5-5E0D-3743-BDC0-6397D20DB242}" destId="{323DB1CE-3EF6-F04C-BA87-15B15E34C0B9}" srcOrd="1" destOrd="0" presId="urn:microsoft.com/office/officeart/2005/8/layout/hierarchy4"/>
    <dgm:cxn modelId="{6F9E34E6-B0FE-504C-997F-1007C6D0F8DB}" type="presParOf" srcId="{C6BB7DC7-0E9E-5944-ACF1-64E52CF252B7}" destId="{CB3DA07C-9E57-6E4B-9029-620253CB0D37}" srcOrd="1" destOrd="0" presId="urn:microsoft.com/office/officeart/2005/8/layout/hierarchy4"/>
    <dgm:cxn modelId="{F43D1AD9-7FF2-AB42-852C-C6662A719EAE}" type="presParOf" srcId="{C6BB7DC7-0E9E-5944-ACF1-64E52CF252B7}" destId="{F7AFD1D7-0F45-8942-8AB4-2AD9C5107C55}" srcOrd="2" destOrd="0" presId="urn:microsoft.com/office/officeart/2005/8/layout/hierarchy4"/>
    <dgm:cxn modelId="{FE6F6AB0-A88D-5A4D-8634-98CB68BBEA40}" type="presParOf" srcId="{F7AFD1D7-0F45-8942-8AB4-2AD9C5107C55}" destId="{72012DA0-A6C7-8E46-B63E-7676AA03DDA4}" srcOrd="0" destOrd="0" presId="urn:microsoft.com/office/officeart/2005/8/layout/hierarchy4"/>
    <dgm:cxn modelId="{54F41254-4A8E-DA40-B1ED-68D044F296B4}" type="presParOf" srcId="{F7AFD1D7-0F45-8942-8AB4-2AD9C5107C55}" destId="{957E5428-5BC6-9A47-B1B3-135DA0467914}" srcOrd="1" destOrd="0" presId="urn:microsoft.com/office/officeart/2005/8/layout/hierarchy4"/>
    <dgm:cxn modelId="{07564C03-18F0-5143-9EFA-4E41EBF9F85D}" type="presParOf" srcId="{F7AFD1D7-0F45-8942-8AB4-2AD9C5107C55}" destId="{E69C2D66-F32F-7D4C-B6F2-253B100858EE}" srcOrd="2" destOrd="0" presId="urn:microsoft.com/office/officeart/2005/8/layout/hierarchy4"/>
    <dgm:cxn modelId="{9CCC9D8B-EDDE-CF4F-A0BC-08A00CFC67E3}" type="presParOf" srcId="{E69C2D66-F32F-7D4C-B6F2-253B100858EE}" destId="{FD6F94A2-F955-9140-BCC1-10CD38B90CFF}" srcOrd="0" destOrd="0" presId="urn:microsoft.com/office/officeart/2005/8/layout/hierarchy4"/>
    <dgm:cxn modelId="{2825E520-B12E-A84A-84AF-BD38693DD09A}" type="presParOf" srcId="{FD6F94A2-F955-9140-BCC1-10CD38B90CFF}" destId="{7E32358F-0CB1-394D-82D1-463D3F21AF1C}" srcOrd="0" destOrd="0" presId="urn:microsoft.com/office/officeart/2005/8/layout/hierarchy4"/>
    <dgm:cxn modelId="{FF7CFED8-710A-BD46-B853-4B30F66444E8}" type="presParOf" srcId="{FD6F94A2-F955-9140-BCC1-10CD38B90CFF}" destId="{C3ECC61D-8518-CE4C-BF3B-2E9B92B176EF}" srcOrd="1" destOrd="0" presId="urn:microsoft.com/office/officeart/2005/8/layout/hierarchy4"/>
    <dgm:cxn modelId="{E3EB7991-AC29-1D43-8EF5-719DB71829C9}" type="presParOf" srcId="{E69C2D66-F32F-7D4C-B6F2-253B100858EE}" destId="{C42CCE74-F928-DF4F-89FA-E64FA2F843B2}" srcOrd="1" destOrd="0" presId="urn:microsoft.com/office/officeart/2005/8/layout/hierarchy4"/>
    <dgm:cxn modelId="{34DDBB35-B371-064C-878D-453F382EA6C3}" type="presParOf" srcId="{E69C2D66-F32F-7D4C-B6F2-253B100858EE}" destId="{5C7A5B78-0EA9-334A-A4D7-01DC90A9948B}" srcOrd="2" destOrd="0" presId="urn:microsoft.com/office/officeart/2005/8/layout/hierarchy4"/>
    <dgm:cxn modelId="{B824FD38-49D2-3247-ADF7-2F1DAC1222F1}" type="presParOf" srcId="{5C7A5B78-0EA9-334A-A4D7-01DC90A9948B}" destId="{3B9B28AE-D875-CC47-886D-AB7C259E7E6B}" srcOrd="0" destOrd="0" presId="urn:microsoft.com/office/officeart/2005/8/layout/hierarchy4"/>
    <dgm:cxn modelId="{A379DE4F-BEB6-B849-8954-E02860B8E1FE}" type="presParOf" srcId="{5C7A5B78-0EA9-334A-A4D7-01DC90A9948B}" destId="{DEE31FA6-2E7D-A24A-A6B7-92333799D468}" srcOrd="1" destOrd="0" presId="urn:microsoft.com/office/officeart/2005/8/layout/hierarchy4"/>
    <dgm:cxn modelId="{A3E760D1-6D41-0944-A3D7-184BDF9544FD}" type="presParOf" srcId="{E69C2D66-F32F-7D4C-B6F2-253B100858EE}" destId="{EDD24D23-9294-104F-BB1A-335EFD5E5120}" srcOrd="3" destOrd="0" presId="urn:microsoft.com/office/officeart/2005/8/layout/hierarchy4"/>
    <dgm:cxn modelId="{B088F8EB-96D7-3F43-9FBF-54CD59B9B083}" type="presParOf" srcId="{E69C2D66-F32F-7D4C-B6F2-253B100858EE}" destId="{329D5D71-940E-974C-874F-E4DB70CC28D1}" srcOrd="4" destOrd="0" presId="urn:microsoft.com/office/officeart/2005/8/layout/hierarchy4"/>
    <dgm:cxn modelId="{7DA349E8-362F-F04C-A8BA-E62DC26A27EE}" type="presParOf" srcId="{329D5D71-940E-974C-874F-E4DB70CC28D1}" destId="{40294121-D22B-F142-A380-D92365540BBB}" srcOrd="0" destOrd="0" presId="urn:microsoft.com/office/officeart/2005/8/layout/hierarchy4"/>
    <dgm:cxn modelId="{D7E83C4E-BC27-6741-B8B8-7128FCE9D696}" type="presParOf" srcId="{329D5D71-940E-974C-874F-E4DB70CC28D1}" destId="{F4B1288A-1E78-8E4F-B10A-DA7C938756B8}" srcOrd="1" destOrd="0" presId="urn:microsoft.com/office/officeart/2005/8/layout/hierarchy4"/>
    <dgm:cxn modelId="{F3AEE6E4-DA4D-904A-ABE5-F7E48A27005A}" type="presParOf" srcId="{C6BB7DC7-0E9E-5944-ACF1-64E52CF252B7}" destId="{214D7A4E-73FB-9241-9F1D-1E48EC811C00}" srcOrd="3" destOrd="0" presId="urn:microsoft.com/office/officeart/2005/8/layout/hierarchy4"/>
    <dgm:cxn modelId="{673F2B3E-C93F-D84B-8816-5A252B840051}" type="presParOf" srcId="{C6BB7DC7-0E9E-5944-ACF1-64E52CF252B7}" destId="{85526DC1-2701-C849-B6D5-3D729050DBBE}" srcOrd="4" destOrd="0" presId="urn:microsoft.com/office/officeart/2005/8/layout/hierarchy4"/>
    <dgm:cxn modelId="{63F1568B-42CC-2243-AC41-FDB53BCFA720}" type="presParOf" srcId="{85526DC1-2701-C849-B6D5-3D729050DBBE}" destId="{3741DC6B-A8C7-6B46-898A-69B54DDAC0DF}" srcOrd="0" destOrd="0" presId="urn:microsoft.com/office/officeart/2005/8/layout/hierarchy4"/>
    <dgm:cxn modelId="{27DA60BE-772B-7E4C-83A9-6527B5B8CF76}" type="presParOf" srcId="{85526DC1-2701-C849-B6D5-3D729050DBBE}" destId="{587C9EAF-8346-DA4C-B09A-AC85C54ACCB6}" srcOrd="1" destOrd="0" presId="urn:microsoft.com/office/officeart/2005/8/layout/hierarchy4"/>
    <dgm:cxn modelId="{A6464CF8-DA34-3749-969C-70131DFD4B20}" type="presParOf" srcId="{85526DC1-2701-C849-B6D5-3D729050DBBE}" destId="{60792AD8-4372-B84B-B650-B8DA6A34B4E3}" srcOrd="2" destOrd="0" presId="urn:microsoft.com/office/officeart/2005/8/layout/hierarchy4"/>
    <dgm:cxn modelId="{889F1945-975E-5C44-9027-23D32035745C}" type="presParOf" srcId="{60792AD8-4372-B84B-B650-B8DA6A34B4E3}" destId="{6ABD5FCF-68CC-9145-9DEA-C9AC8D2D50EC}" srcOrd="0" destOrd="0" presId="urn:microsoft.com/office/officeart/2005/8/layout/hierarchy4"/>
    <dgm:cxn modelId="{10BD241F-1387-3540-B17B-62D67B8C7C43}" type="presParOf" srcId="{6ABD5FCF-68CC-9145-9DEA-C9AC8D2D50EC}" destId="{3332DEF3-A812-8B46-A813-02F731184CD2}" srcOrd="0" destOrd="0" presId="urn:microsoft.com/office/officeart/2005/8/layout/hierarchy4"/>
    <dgm:cxn modelId="{23B6F6DE-49A2-2B47-90D9-707EBFCFE1D3}" type="presParOf" srcId="{6ABD5FCF-68CC-9145-9DEA-C9AC8D2D50EC}" destId="{DFEEF9B0-DBFD-C748-9F21-D8BCF0AF532A}" srcOrd="1" destOrd="0" presId="urn:microsoft.com/office/officeart/2005/8/layout/hierarchy4"/>
    <dgm:cxn modelId="{04575782-1053-B841-B3D7-2C55BA621FD5}" type="presParOf" srcId="{60792AD8-4372-B84B-B650-B8DA6A34B4E3}" destId="{B6D2EECF-436B-944B-A42E-8C283B564F6C}" srcOrd="1" destOrd="0" presId="urn:microsoft.com/office/officeart/2005/8/layout/hierarchy4"/>
    <dgm:cxn modelId="{CF681CA9-15C2-1448-A878-170CB78AC6A7}" type="presParOf" srcId="{60792AD8-4372-B84B-B650-B8DA6A34B4E3}" destId="{A28963E7-D803-014B-B418-0B41482872B8}" srcOrd="2" destOrd="0" presId="urn:microsoft.com/office/officeart/2005/8/layout/hierarchy4"/>
    <dgm:cxn modelId="{799307D9-C4DF-2149-BE0A-EF5498A4297B}" type="presParOf" srcId="{A28963E7-D803-014B-B418-0B41482872B8}" destId="{C1FEEA60-A54B-4D43-9172-BD63E02F27C2}" srcOrd="0" destOrd="0" presId="urn:microsoft.com/office/officeart/2005/8/layout/hierarchy4"/>
    <dgm:cxn modelId="{990ED4C3-9087-544C-9E4F-E6C798A44346}" type="presParOf" srcId="{A28963E7-D803-014B-B418-0B41482872B8}" destId="{E06C9539-0BA2-9B4D-8BDA-671138497048}" srcOrd="1" destOrd="0" presId="urn:microsoft.com/office/officeart/2005/8/layout/hierarchy4"/>
    <dgm:cxn modelId="{3B0FE6AC-B4E4-E843-AFE1-17D86AC3203E}" type="presParOf" srcId="{60792AD8-4372-B84B-B650-B8DA6A34B4E3}" destId="{520007B3-8123-6943-BF3E-215BB5E9137D}" srcOrd="3" destOrd="0" presId="urn:microsoft.com/office/officeart/2005/8/layout/hierarchy4"/>
    <dgm:cxn modelId="{2C47EDCE-40DA-3044-B622-094DD143BF16}" type="presParOf" srcId="{60792AD8-4372-B84B-B650-B8DA6A34B4E3}" destId="{94CD1FBC-FFAC-AD48-BB74-1A546B05DE3A}" srcOrd="4" destOrd="0" presId="urn:microsoft.com/office/officeart/2005/8/layout/hierarchy4"/>
    <dgm:cxn modelId="{C8036B28-DEA2-B44D-9A85-5C04C2D816B8}" type="presParOf" srcId="{94CD1FBC-FFAC-AD48-BB74-1A546B05DE3A}" destId="{79E545B1-65D9-3F40-AF67-B54E99C172DA}" srcOrd="0" destOrd="0" presId="urn:microsoft.com/office/officeart/2005/8/layout/hierarchy4"/>
    <dgm:cxn modelId="{D7D070AF-67C6-0840-A582-A233BF1E2A49}" type="presParOf" srcId="{94CD1FBC-FFAC-AD48-BB74-1A546B05DE3A}" destId="{54919857-FEE8-4C47-A707-6CCF728DA573}" srcOrd="1" destOrd="0" presId="urn:microsoft.com/office/officeart/2005/8/layout/hierarchy4"/>
    <dgm:cxn modelId="{92D07358-5B54-7249-A2D7-24A896A4542D}" type="presParOf" srcId="{C6BB7DC7-0E9E-5944-ACF1-64E52CF252B7}" destId="{4BA57A0E-D100-5545-930E-190BF8986E58}" srcOrd="5" destOrd="0" presId="urn:microsoft.com/office/officeart/2005/8/layout/hierarchy4"/>
    <dgm:cxn modelId="{C9C35E84-26B4-7146-A1A5-EBEF9A950336}" type="presParOf" srcId="{C6BB7DC7-0E9E-5944-ACF1-64E52CF252B7}" destId="{40034D6E-0D39-5D43-AB13-8763390E61EC}" srcOrd="6" destOrd="0" presId="urn:microsoft.com/office/officeart/2005/8/layout/hierarchy4"/>
    <dgm:cxn modelId="{ED740170-DBF4-7245-B687-096CE22255CD}" type="presParOf" srcId="{40034D6E-0D39-5D43-AB13-8763390E61EC}" destId="{7B57A7C5-2632-A047-A224-6AD9045F76C5}" srcOrd="0" destOrd="0" presId="urn:microsoft.com/office/officeart/2005/8/layout/hierarchy4"/>
    <dgm:cxn modelId="{DE2F99BC-116F-7E41-A02A-9130EDD4EA8B}" type="presParOf" srcId="{40034D6E-0D39-5D43-AB13-8763390E61EC}" destId="{725CE280-9E77-5449-8CFC-66C0D4809DB4}" srcOrd="1" destOrd="0" presId="urn:microsoft.com/office/officeart/2005/8/layout/hierarchy4"/>
    <dgm:cxn modelId="{B9656F73-B93F-5C41-870D-7980710F69D5}" type="presParOf" srcId="{40034D6E-0D39-5D43-AB13-8763390E61EC}" destId="{2EC0C657-9F2C-E04E-8F81-2827EEBFB044}" srcOrd="2" destOrd="0" presId="urn:microsoft.com/office/officeart/2005/8/layout/hierarchy4"/>
    <dgm:cxn modelId="{D89E5C98-4EE2-D04D-9AFA-91B489D70F03}" type="presParOf" srcId="{2EC0C657-9F2C-E04E-8F81-2827EEBFB044}" destId="{B90891D1-85FC-0C4B-9982-3433104F9502}" srcOrd="0" destOrd="0" presId="urn:microsoft.com/office/officeart/2005/8/layout/hierarchy4"/>
    <dgm:cxn modelId="{41D29939-A0FA-0B49-BC08-2FF3215A8668}" type="presParOf" srcId="{B90891D1-85FC-0C4B-9982-3433104F9502}" destId="{43488C9E-4E0C-1F49-B7CA-974A98EA1B69}" srcOrd="0" destOrd="0" presId="urn:microsoft.com/office/officeart/2005/8/layout/hierarchy4"/>
    <dgm:cxn modelId="{513574C7-793D-7448-99C0-91DF49BEF0B7}" type="presParOf" srcId="{B90891D1-85FC-0C4B-9982-3433104F9502}" destId="{183E8246-8247-5F4B-801E-F5C9919A6EF3}" srcOrd="1" destOrd="0" presId="urn:microsoft.com/office/officeart/2005/8/layout/hierarchy4"/>
    <dgm:cxn modelId="{0B01307C-F6DC-9B4E-95CF-DB55D51B234A}" type="presParOf" srcId="{2EC0C657-9F2C-E04E-8F81-2827EEBFB044}" destId="{2C0C349F-EB06-F341-8BC8-93956BF98C2C}" srcOrd="1" destOrd="0" presId="urn:microsoft.com/office/officeart/2005/8/layout/hierarchy4"/>
    <dgm:cxn modelId="{39EA71D5-9EA5-4D4A-9B32-56A2A0056AAB}" type="presParOf" srcId="{2EC0C657-9F2C-E04E-8F81-2827EEBFB044}" destId="{519AEBFC-319F-DB43-B484-924B097E2202}" srcOrd="2" destOrd="0" presId="urn:microsoft.com/office/officeart/2005/8/layout/hierarchy4"/>
    <dgm:cxn modelId="{7EC72128-0175-5D40-92CA-2FF06E907D10}" type="presParOf" srcId="{519AEBFC-319F-DB43-B484-924B097E2202}" destId="{682D432F-8266-5C48-868B-831E558FD705}" srcOrd="0" destOrd="0" presId="urn:microsoft.com/office/officeart/2005/8/layout/hierarchy4"/>
    <dgm:cxn modelId="{9768062C-623A-1742-88E7-2FD2D4042252}" type="presParOf" srcId="{519AEBFC-319F-DB43-B484-924B097E2202}" destId="{F130A16F-BDBA-0747-87BD-BF6045C0EDBB}" srcOrd="1" destOrd="0" presId="urn:microsoft.com/office/officeart/2005/8/layout/hierarchy4"/>
    <dgm:cxn modelId="{2FB5A47F-4CFF-AD40-ACEC-5A5AD8F69A81}" type="presParOf" srcId="{2EC0C657-9F2C-E04E-8F81-2827EEBFB044}" destId="{963B12EB-7769-394D-B418-D3F9376AB1CD}" srcOrd="3" destOrd="0" presId="urn:microsoft.com/office/officeart/2005/8/layout/hierarchy4"/>
    <dgm:cxn modelId="{501B9013-107E-3E40-AA8D-1C04DA1D9B25}" type="presParOf" srcId="{2EC0C657-9F2C-E04E-8F81-2827EEBFB044}" destId="{4F843A19-EA5C-F44A-8BD5-7C77735D8586}" srcOrd="4" destOrd="0" presId="urn:microsoft.com/office/officeart/2005/8/layout/hierarchy4"/>
    <dgm:cxn modelId="{1606AA74-A8F0-524C-8F22-97096373E5F5}" type="presParOf" srcId="{4F843A19-EA5C-F44A-8BD5-7C77735D8586}" destId="{532E6922-7368-9142-9BFE-F542E1EB42CE}" srcOrd="0" destOrd="0" presId="urn:microsoft.com/office/officeart/2005/8/layout/hierarchy4"/>
    <dgm:cxn modelId="{369B2337-642C-3F43-9967-556924727207}" type="presParOf" srcId="{4F843A19-EA5C-F44A-8BD5-7C77735D8586}" destId="{6D68F69B-0D02-164C-AEE4-003FCE2C64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11A3-663E-8B4E-9422-50A8CD627B55}">
      <dsp:nvSpPr>
        <dsp:cNvPr id="0" name=""/>
        <dsp:cNvSpPr/>
      </dsp:nvSpPr>
      <dsp:spPr>
        <a:xfrm rot="21300000">
          <a:off x="27394" y="1854587"/>
          <a:ext cx="8872156" cy="1015995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A7E12-F2F3-7442-88EC-48DD7DD084FD}">
      <dsp:nvSpPr>
        <dsp:cNvPr id="0" name=""/>
        <dsp:cNvSpPr/>
      </dsp:nvSpPr>
      <dsp:spPr>
        <a:xfrm>
          <a:off x="1071233" y="236258"/>
          <a:ext cx="2678083" cy="1890068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9A971-992D-1E42-87AA-CC7500FB833F}">
      <dsp:nvSpPr>
        <dsp:cNvPr id="0" name=""/>
        <dsp:cNvSpPr/>
      </dsp:nvSpPr>
      <dsp:spPr>
        <a:xfrm>
          <a:off x="3306011" y="0"/>
          <a:ext cx="5707160" cy="198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404040"/>
              </a:solidFill>
              <a:effectLst/>
              <a:latin typeface="-apple-system"/>
            </a:rPr>
            <a:t>Solid </a:t>
          </a:r>
          <a:r>
            <a:rPr lang="en-US" sz="2400" b="1" i="0" kern="1200" dirty="0">
              <a:solidFill>
                <a:srgbClr val="404040"/>
              </a:solidFill>
              <a:effectLst/>
              <a:latin typeface="-apple-system"/>
            </a:rPr>
            <a:t>EU legal basis </a:t>
          </a:r>
          <a:r>
            <a:rPr lang="en-US" sz="2400" b="0" i="0" kern="1200" dirty="0">
              <a:solidFill>
                <a:srgbClr val="404040"/>
              </a:solidFill>
              <a:effectLst/>
              <a:latin typeface="-apple-system"/>
            </a:rPr>
            <a:t>for the to ensure gender equality in employment</a:t>
          </a:r>
          <a:endParaRPr lang="en-US" sz="2400" kern="1200" dirty="0"/>
        </a:p>
      </dsp:txBody>
      <dsp:txXfrm>
        <a:off x="3306011" y="0"/>
        <a:ext cx="5707160" cy="1984571"/>
      </dsp:txXfrm>
    </dsp:sp>
    <dsp:sp modelId="{40223C3F-2AC9-9944-B6F5-44D4CFCE0987}">
      <dsp:nvSpPr>
        <dsp:cNvPr id="0" name=""/>
        <dsp:cNvSpPr/>
      </dsp:nvSpPr>
      <dsp:spPr>
        <a:xfrm>
          <a:off x="5177628" y="2598843"/>
          <a:ext cx="2678083" cy="1890068"/>
        </a:xfrm>
        <a:prstGeom prst="upArrow">
          <a:avLst/>
        </a:prstGeom>
        <a:solidFill>
          <a:schemeClr val="accent3">
            <a:hueOff val="2269483"/>
            <a:satOff val="5339"/>
            <a:lumOff val="-2353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2B251-A2D4-3242-B8EA-BE5CF76ED0D8}">
      <dsp:nvSpPr>
        <dsp:cNvPr id="0" name=""/>
        <dsp:cNvSpPr/>
      </dsp:nvSpPr>
      <dsp:spPr>
        <a:xfrm>
          <a:off x="1339041" y="2740598"/>
          <a:ext cx="2856622" cy="198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Number of </a:t>
          </a:r>
          <a:r>
            <a:rPr lang="en-US" sz="2200" b="1" i="0" kern="1200" dirty="0">
              <a:solidFill>
                <a:srgbClr val="404040"/>
              </a:solidFill>
              <a:effectLst/>
              <a:latin typeface="-apple-system"/>
            </a:rPr>
            <a:t>paradoxes</a:t>
          </a: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, </a:t>
          </a:r>
          <a:r>
            <a:rPr lang="en-US" sz="2200" b="1" i="0" kern="1200" dirty="0">
              <a:solidFill>
                <a:srgbClr val="404040"/>
              </a:solidFill>
              <a:effectLst/>
              <a:latin typeface="-apple-system"/>
            </a:rPr>
            <a:t>contrasts</a:t>
          </a: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 and </a:t>
          </a:r>
          <a:r>
            <a:rPr lang="en-US" sz="2200" b="1" i="0" kern="1200" dirty="0">
              <a:solidFill>
                <a:srgbClr val="404040"/>
              </a:solidFill>
              <a:effectLst/>
              <a:latin typeface="-apple-system"/>
            </a:rPr>
            <a:t>contradictions</a:t>
          </a: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;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From </a:t>
          </a:r>
          <a:r>
            <a:rPr lang="en-US" sz="2200" b="1" i="0" kern="1200" dirty="0">
              <a:solidFill>
                <a:srgbClr val="404040"/>
              </a:solidFill>
              <a:effectLst/>
              <a:latin typeface="-apple-system"/>
            </a:rPr>
            <a:t>old to new </a:t>
          </a:r>
          <a:r>
            <a:rPr lang="en-US" sz="2200" b="0" i="0" kern="1200" dirty="0">
              <a:solidFill>
                <a:srgbClr val="404040"/>
              </a:solidFill>
              <a:effectLst/>
              <a:latin typeface="-apple-system"/>
            </a:rPr>
            <a:t>forms of </a:t>
          </a:r>
          <a:r>
            <a:rPr lang="en-US" sz="2200" b="1" i="0" kern="1200" dirty="0">
              <a:solidFill>
                <a:srgbClr val="404040"/>
              </a:solidFill>
              <a:effectLst/>
              <a:latin typeface="-apple-system"/>
            </a:rPr>
            <a:t>inequalities</a:t>
          </a:r>
          <a:endParaRPr lang="en-US" sz="2200" b="1" kern="1200" dirty="0"/>
        </a:p>
      </dsp:txBody>
      <dsp:txXfrm>
        <a:off x="1339041" y="2740598"/>
        <a:ext cx="2856622" cy="1984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90C70-667A-4A4F-A194-08D9C79824F5}">
      <dsp:nvSpPr>
        <dsp:cNvPr id="0" name=""/>
        <dsp:cNvSpPr/>
      </dsp:nvSpPr>
      <dsp:spPr>
        <a:xfrm>
          <a:off x="2356" y="45"/>
          <a:ext cx="3167002" cy="89821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none" kern="1200" dirty="0">
              <a:solidFill>
                <a:schemeClr val="accent3">
                  <a:lumMod val="20000"/>
                  <a:lumOff val="80000"/>
                </a:schemeClr>
              </a:solidFill>
            </a:rPr>
            <a:t>ACTIVITY</a:t>
          </a:r>
          <a:endParaRPr lang="en-US" sz="2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8664" y="26353"/>
        <a:ext cx="3114386" cy="845601"/>
      </dsp:txXfrm>
    </dsp:sp>
    <dsp:sp modelId="{337467D4-5CB9-2E44-A109-750890B6EBA1}">
      <dsp:nvSpPr>
        <dsp:cNvPr id="0" name=""/>
        <dsp:cNvSpPr/>
      </dsp:nvSpPr>
      <dsp:spPr>
        <a:xfrm>
          <a:off x="0" y="1297685"/>
          <a:ext cx="974211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Progress of female </a:t>
          </a:r>
          <a:r>
            <a:rPr lang="en-US" sz="120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labour</a:t>
          </a: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market participation</a:t>
          </a:r>
        </a:p>
      </dsp:txBody>
      <dsp:txXfrm>
        <a:off x="28534" y="1326219"/>
        <a:ext cx="917143" cy="1831888"/>
      </dsp:txXfrm>
    </dsp:sp>
    <dsp:sp modelId="{40F7B4CD-6E09-F44E-A5E7-AE0602811F50}">
      <dsp:nvSpPr>
        <dsp:cNvPr id="0" name=""/>
        <dsp:cNvSpPr/>
      </dsp:nvSpPr>
      <dsp:spPr>
        <a:xfrm>
          <a:off x="1052067" y="1297640"/>
          <a:ext cx="994326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Rising </a:t>
          </a:r>
          <a:r>
            <a:rPr lang="en-US" sz="120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feminisation</a:t>
          </a: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and service-based workforce </a:t>
          </a:r>
        </a:p>
      </dsp:txBody>
      <dsp:txXfrm>
        <a:off x="1081190" y="1326763"/>
        <a:ext cx="936080" cy="1830710"/>
      </dsp:txXfrm>
    </dsp:sp>
    <dsp:sp modelId="{B027F195-94A7-014D-B2C2-A053BDA75A9C}">
      <dsp:nvSpPr>
        <dsp:cNvPr id="0" name=""/>
        <dsp:cNvSpPr/>
      </dsp:nvSpPr>
      <dsp:spPr>
        <a:xfrm>
          <a:off x="2121894" y="1297640"/>
          <a:ext cx="1047464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shifting social norms + higher female educational attainment</a:t>
          </a:r>
        </a:p>
      </dsp:txBody>
      <dsp:txXfrm>
        <a:off x="2152573" y="1328319"/>
        <a:ext cx="986106" cy="1827598"/>
      </dsp:txXfrm>
    </dsp:sp>
    <dsp:sp modelId="{72012DA0-A6C7-8E46-B63E-7676AA03DDA4}">
      <dsp:nvSpPr>
        <dsp:cNvPr id="0" name=""/>
        <dsp:cNvSpPr/>
      </dsp:nvSpPr>
      <dsp:spPr>
        <a:xfrm>
          <a:off x="3320359" y="45"/>
          <a:ext cx="2847430" cy="89821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WORK</a:t>
          </a:r>
        </a:p>
      </dsp:txBody>
      <dsp:txXfrm>
        <a:off x="3346667" y="26353"/>
        <a:ext cx="2794814" cy="845601"/>
      </dsp:txXfrm>
    </dsp:sp>
    <dsp:sp modelId="{7E32358F-0CB1-394D-82D1-463D3F21AF1C}">
      <dsp:nvSpPr>
        <dsp:cNvPr id="0" name=""/>
        <dsp:cNvSpPr/>
      </dsp:nvSpPr>
      <dsp:spPr>
        <a:xfrm>
          <a:off x="3320359" y="1297640"/>
          <a:ext cx="898810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Horizontal &amp; vertical segregation of the </a:t>
          </a:r>
          <a:r>
            <a:rPr lang="en-US" sz="120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labour</a:t>
          </a: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market</a:t>
          </a:r>
        </a:p>
      </dsp:txBody>
      <dsp:txXfrm>
        <a:off x="3346684" y="1323965"/>
        <a:ext cx="846160" cy="1836306"/>
      </dsp:txXfrm>
    </dsp:sp>
    <dsp:sp modelId="{3B9B28AE-D875-CC47-886D-AB7C259E7E6B}">
      <dsp:nvSpPr>
        <dsp:cNvPr id="0" name=""/>
        <dsp:cNvSpPr/>
      </dsp:nvSpPr>
      <dsp:spPr>
        <a:xfrm>
          <a:off x="4294669" y="1297640"/>
          <a:ext cx="898810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Gender constructed norms of “female” vs “male” jobs </a:t>
          </a:r>
        </a:p>
      </dsp:txBody>
      <dsp:txXfrm>
        <a:off x="4320994" y="1323965"/>
        <a:ext cx="846160" cy="1836306"/>
      </dsp:txXfrm>
    </dsp:sp>
    <dsp:sp modelId="{40294121-D22B-F142-A380-D92365540BBB}">
      <dsp:nvSpPr>
        <dsp:cNvPr id="0" name=""/>
        <dsp:cNvSpPr/>
      </dsp:nvSpPr>
      <dsp:spPr>
        <a:xfrm>
          <a:off x="5268979" y="1297640"/>
          <a:ext cx="898810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Gender pay gaps</a:t>
          </a:r>
        </a:p>
      </dsp:txBody>
      <dsp:txXfrm>
        <a:off x="5295304" y="1323965"/>
        <a:ext cx="846160" cy="1836306"/>
      </dsp:txXfrm>
    </dsp:sp>
    <dsp:sp modelId="{3741DC6B-A8C7-6B46-898A-69B54DDAC0DF}">
      <dsp:nvSpPr>
        <dsp:cNvPr id="0" name=""/>
        <dsp:cNvSpPr/>
      </dsp:nvSpPr>
      <dsp:spPr>
        <a:xfrm>
          <a:off x="6318790" y="45"/>
          <a:ext cx="2503707" cy="89821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UNEMPLOYMENT</a:t>
          </a:r>
        </a:p>
      </dsp:txBody>
      <dsp:txXfrm>
        <a:off x="6345098" y="26353"/>
        <a:ext cx="2451091" cy="845601"/>
      </dsp:txXfrm>
    </dsp:sp>
    <dsp:sp modelId="{3332DEF3-A812-8B46-A813-02F731184CD2}">
      <dsp:nvSpPr>
        <dsp:cNvPr id="0" name=""/>
        <dsp:cNvSpPr/>
      </dsp:nvSpPr>
      <dsp:spPr>
        <a:xfrm>
          <a:off x="6318790" y="1297640"/>
          <a:ext cx="815769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inequality</a:t>
          </a:r>
        </a:p>
      </dsp:txBody>
      <dsp:txXfrm>
        <a:off x="6342683" y="1321533"/>
        <a:ext cx="767983" cy="1841170"/>
      </dsp:txXfrm>
    </dsp:sp>
    <dsp:sp modelId="{C1FEEA60-A54B-4D43-9172-BD63E02F27C2}">
      <dsp:nvSpPr>
        <dsp:cNvPr id="0" name=""/>
        <dsp:cNvSpPr/>
      </dsp:nvSpPr>
      <dsp:spPr>
        <a:xfrm>
          <a:off x="7210059" y="1297640"/>
          <a:ext cx="758919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insecurity</a:t>
          </a:r>
        </a:p>
      </dsp:txBody>
      <dsp:txXfrm>
        <a:off x="7232287" y="1319868"/>
        <a:ext cx="714463" cy="1844500"/>
      </dsp:txXfrm>
    </dsp:sp>
    <dsp:sp modelId="{79E545B1-65D9-3F40-AF67-B54E99C172DA}">
      <dsp:nvSpPr>
        <dsp:cNvPr id="0" name=""/>
        <dsp:cNvSpPr/>
      </dsp:nvSpPr>
      <dsp:spPr>
        <a:xfrm>
          <a:off x="8044478" y="1297640"/>
          <a:ext cx="778019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invisibility</a:t>
          </a:r>
        </a:p>
      </dsp:txBody>
      <dsp:txXfrm>
        <a:off x="8067265" y="1320427"/>
        <a:ext cx="732445" cy="1843382"/>
      </dsp:txXfrm>
    </dsp:sp>
    <dsp:sp modelId="{7B57A7C5-2632-A047-A224-6AD9045F76C5}">
      <dsp:nvSpPr>
        <dsp:cNvPr id="0" name=""/>
        <dsp:cNvSpPr/>
      </dsp:nvSpPr>
      <dsp:spPr>
        <a:xfrm>
          <a:off x="8973498" y="45"/>
          <a:ext cx="3055278" cy="898217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UNDEREMPLOYMENT</a:t>
          </a:r>
        </a:p>
      </dsp:txBody>
      <dsp:txXfrm>
        <a:off x="8999806" y="26353"/>
        <a:ext cx="3002662" cy="845601"/>
      </dsp:txXfrm>
    </dsp:sp>
    <dsp:sp modelId="{43488C9E-4E0C-1F49-B7CA-974A98EA1B69}">
      <dsp:nvSpPr>
        <dsp:cNvPr id="0" name=""/>
        <dsp:cNvSpPr/>
      </dsp:nvSpPr>
      <dsp:spPr>
        <a:xfrm>
          <a:off x="9196644" y="1297640"/>
          <a:ext cx="762137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Part-time work = women’s work?</a:t>
          </a:r>
        </a:p>
      </dsp:txBody>
      <dsp:txXfrm>
        <a:off x="9218966" y="1319962"/>
        <a:ext cx="717493" cy="1844312"/>
      </dsp:txXfrm>
    </dsp:sp>
    <dsp:sp modelId="{682D432F-8266-5C48-868B-831E558FD705}">
      <dsp:nvSpPr>
        <dsp:cNvPr id="0" name=""/>
        <dsp:cNvSpPr/>
      </dsp:nvSpPr>
      <dsp:spPr>
        <a:xfrm>
          <a:off x="10034281" y="1297640"/>
          <a:ext cx="640887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Choice?</a:t>
          </a:r>
        </a:p>
      </dsp:txBody>
      <dsp:txXfrm>
        <a:off x="10053052" y="1316411"/>
        <a:ext cx="603345" cy="1851414"/>
      </dsp:txXfrm>
    </dsp:sp>
    <dsp:sp modelId="{532E6922-7368-9142-9BFE-F542E1EB42CE}">
      <dsp:nvSpPr>
        <dsp:cNvPr id="0" name=""/>
        <dsp:cNvSpPr/>
      </dsp:nvSpPr>
      <dsp:spPr>
        <a:xfrm>
          <a:off x="10750669" y="1297640"/>
          <a:ext cx="1054960" cy="18889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Atypical work: working time, salary, qualification</a:t>
          </a:r>
        </a:p>
      </dsp:txBody>
      <dsp:txXfrm>
        <a:off x="10781568" y="1328539"/>
        <a:ext cx="993162" cy="182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1657-4BF8-BB48-9969-CCB8D53CA2CB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069BB-2CE9-0F46-B63A-0465D4118A1D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798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399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0472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2946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049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1124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6536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056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929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564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3402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067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26847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sz="1800" b="1" dirty="0">
              <a:solidFill>
                <a:srgbClr val="000000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0994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069BB-2CE9-0F46-B63A-0465D4118A1D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032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6CDC-7511-3B4F-A403-3975757F4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EABD8-CF42-CE4A-BF26-5D13680D2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12D5-7EA5-7D4B-91AF-B7137A79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A10A4-8889-2A40-A5AD-DEBFED78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AFB79-6AA9-EB47-B87E-403FEE54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505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1AD6-7FE5-DA4D-BEFB-1C21005A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46C80-97CF-F842-9662-D0522EC68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3690-B495-2244-927C-A17E90CE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DCD6-2724-C748-AB4A-B87C9EA2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88C0-3063-7C42-86A4-A966916B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132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C7B02-9806-6545-9C11-4547E5251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DBDC-97B4-D143-B67D-EC3FE7C68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C3A16-7F07-794E-8FF4-1B81A2CA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FF02-137E-AD4B-AD3B-72283C28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AA0C-C9C3-674B-8E90-950713AA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8512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344B-C3C3-6348-A095-2B9E0A14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B8EE-32AD-574D-A631-D5D9A643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A31E0-2368-BF4C-A808-7AD81DE5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BD166-CA68-844C-981C-94AF7AAE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D571F-94C7-BE45-AA98-DE60488B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6626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63D7-BB9F-F142-AB6C-8FD473B6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847E-609D-CA45-B925-97BDA852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5D734-8028-4745-8BBB-410E61B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CF551-6F54-3349-BDFB-0FCF5FC4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0EB4-A6DA-334E-BFAC-1268B5CE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14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3B8-13C5-D744-8630-0FF24AC5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8E1C-4F46-8B49-9DA8-E5DFEF30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2BA-7147-404F-9D02-3D4B4720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07A41-77E8-4241-9207-525F587D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514F-5050-7448-81BA-4032C760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DC4D8-9446-1E43-8348-100D9863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70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5836-96E1-EF48-B225-818E87A0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88F0-EF17-4F47-8098-595796A0A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A4ED6-2323-664D-AC3F-B7F214D70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7595C-9515-9444-84A3-6FB640550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68C48E-C85F-DA45-83E6-75DC78CF3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2B9A0-CCA5-6D49-A223-D4E81058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4D536-F640-3E46-BCB4-DC16F7C7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65727-8598-CB43-B4B2-F19BC699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781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6054-8C0B-1F41-A71C-B59F5D4F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B7590-E69A-0C44-BC0F-F20BD913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0B16DB-2B9B-0F4E-958A-12866A31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7B40-E451-F542-84E5-0AAE1E34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5924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E5539-FB21-2B49-A001-FADCF348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D9A75-46AE-0A42-A684-B221431A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E69C0-AF32-A64B-8B1E-F888BAAF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0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9BD8-AAAB-FB4A-8F8D-03F6CA75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93053-1B27-C346-ABDF-507A69F7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8A77F-55BD-DD4E-B08C-8CE5E4B6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809D4-3746-3644-8B7E-BB3385F4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413AF-4982-6447-AE25-A95C6D8A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6F325-F66E-8F40-9FAE-509A9D3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09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C30-4DF4-3442-9562-6E05CD11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8065E-05B6-3F45-99FB-D3E645F76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BE7D-0687-2A45-B483-6848DA327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1A3CE-42F1-0D4D-80F0-382CA5D5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6036-6940-D148-808E-0A8FB75E1261}" type="datetimeFigureOut">
              <a:rPr lang="en-BE" smtClean="0"/>
              <a:t>20/09/2022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17680-1A5A-3648-96EE-B70F1ACE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9A39C-7EE6-204D-87AA-F972891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80D88-7D09-9649-9F3A-616A9E2AAC5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8632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FD7E2-444D-4143-A876-C97140F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753ED-9A7F-B84F-ABFE-11D291054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A409B-7500-6C44-8E31-096E3BA51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2956036-6940-D148-808E-0A8FB75E1261}" type="datetimeFigureOut">
              <a:rPr lang="en-BE" smtClean="0"/>
              <a:pPr/>
              <a:t>20/09/2022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8328D-6670-7E4F-A42C-F9570388E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BA8EF-886D-9E4A-9508-5B2B44D4D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0D88-7D09-9649-9F3A-616A9E2AAC57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10726D7B-2006-9242-A624-56452151EC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22845" y="323052"/>
            <a:ext cx="1800000" cy="514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909BB7-E67A-E645-97BB-4E3009142B58}"/>
              </a:ext>
            </a:extLst>
          </p:cNvPr>
          <p:cNvSpPr txBox="1"/>
          <p:nvPr userDrawn="1"/>
        </p:nvSpPr>
        <p:spPr>
          <a:xfrm>
            <a:off x="13868400" y="531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297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euronews.com/2018/08/29/selfies-and-salaries-swiss-share-salary-information-on-new-site-aiming-to-end-pay-discrim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sueddeutsche.de/medien/equal-pay-birte-meier-bundesverfassungsgericht-weist-klage-ab-1.562390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conocom.com/en/get-know-us/csr-commitments/gender-equality-inde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t.com/content/2a9274be-72aa-11e7-93ff-99f383b09ff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feps-europe.eu/publication/851-creating-momentum-for-fair-pay-assessing-policies-with-leverag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guerrillafound/status/15185857719927029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ender-pay-gap.service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F9C0-05BD-A443-A849-42C23FF36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Gender Inequalities in the Labour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06A46-7204-5B45-A8BA-048326A03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FEPS Employment Policy Breakfast Series</a:t>
            </a:r>
          </a:p>
          <a:p>
            <a:r>
              <a:rPr lang="en-BE" dirty="0"/>
              <a:t>20 September 2022</a:t>
            </a:r>
          </a:p>
          <a:p>
            <a:endParaRPr lang="en-BE" dirty="0"/>
          </a:p>
          <a:p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3908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321923"/>
              </p:ext>
            </p:extLst>
          </p:nvPr>
        </p:nvGraphicFramePr>
        <p:xfrm>
          <a:off x="3053504" y="1241385"/>
          <a:ext cx="3507701" cy="43752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7701">
                  <a:extLst>
                    <a:ext uri="{9D8B030D-6E8A-4147-A177-3AD203B41FA5}">
                      <a16:colId xmlns:a16="http://schemas.microsoft.com/office/drawing/2014/main" val="1477698988"/>
                    </a:ext>
                  </a:extLst>
                </a:gridCol>
              </a:tblGrid>
              <a:tr h="370070">
                <a:tc>
                  <a:txBody>
                    <a:bodyPr/>
                    <a:lstStyle/>
                    <a:p>
                      <a:pPr algn="ctr"/>
                      <a:r>
                        <a:rPr lang="en-BE" sz="18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SWITERLAND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547149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Regular Pay Analysis</a:t>
                      </a:r>
                      <a:r>
                        <a:rPr lang="en-BE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6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3458011">
                <a:tc>
                  <a:txBody>
                    <a:bodyPr/>
                    <a:lstStyle/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2020 Equality Act </a:t>
                      </a:r>
                    </a:p>
                    <a:p>
                      <a:pPr algn="just"/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Business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100+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 employees have a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deadline for checking their pay structures.</a:t>
                      </a:r>
                      <a:r>
                        <a:rPr lang="en-BE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By July 2021 they had to carry out a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pay analysis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(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every 4y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).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 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Swiss federal office for GE provides standard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tool for analysis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: allows companies from 2 employees to run analysis easily themselves. </a:t>
                      </a:r>
                    </a:p>
                    <a:p>
                      <a:pPr algn="just"/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Results checked by independent body </a:t>
                      </a: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- in private sector- made available to employees/shareholders;</a:t>
                      </a: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- In public: openly published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5188C5EF-6FC3-CD7B-E944-2DEA150C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061" y="1099595"/>
            <a:ext cx="4719323" cy="462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6CC14D-D77B-0494-BC5B-0BFC1828435A}"/>
              </a:ext>
            </a:extLst>
          </p:cNvPr>
          <p:cNvSpPr txBox="1"/>
          <p:nvPr/>
        </p:nvSpPr>
        <p:spPr>
          <a:xfrm>
            <a:off x="7467499" y="5884086"/>
            <a:ext cx="4166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Source: Euronews (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2018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78F233D-24CD-BFF2-55E1-4BA0A9FA8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44" y="2641814"/>
            <a:ext cx="2740483" cy="1541718"/>
          </a:xfrm>
          <a:prstGeom prst="rect">
            <a:avLst/>
          </a:prstGeom>
        </p:spPr>
      </p:pic>
      <p:pic>
        <p:nvPicPr>
          <p:cNvPr id="8" name="Picture 7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0B04686B-644C-BCB5-42D1-45DD73DA97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995" t="19898" r="24591" b="-961"/>
          <a:stretch/>
        </p:blipFill>
        <p:spPr>
          <a:xfrm>
            <a:off x="654238" y="5124413"/>
            <a:ext cx="1481559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58DF1C5-31A4-B6C9-F991-AE6DD9793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8" r="3780"/>
          <a:stretch/>
        </p:blipFill>
        <p:spPr>
          <a:xfrm>
            <a:off x="195675" y="925063"/>
            <a:ext cx="3789471" cy="3499446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7449E515-AF2D-8257-A06E-51BD7E5AD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23" y="4048709"/>
            <a:ext cx="3748174" cy="267971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140115"/>
              </p:ext>
            </p:extLst>
          </p:nvPr>
        </p:nvGraphicFramePr>
        <p:xfrm>
          <a:off x="3567062" y="1988992"/>
          <a:ext cx="4766961" cy="3780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66961">
                  <a:extLst>
                    <a:ext uri="{9D8B030D-6E8A-4147-A177-3AD203B41FA5}">
                      <a16:colId xmlns:a16="http://schemas.microsoft.com/office/drawing/2014/main" val="81689835"/>
                    </a:ext>
                  </a:extLst>
                </a:gridCol>
              </a:tblGrid>
              <a:tr h="180283">
                <a:tc>
                  <a:txBody>
                    <a:bodyPr/>
                    <a:lstStyle/>
                    <a:p>
                      <a:pPr algn="ctr"/>
                      <a:r>
                        <a:rPr lang="en-BE" sz="20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ICELAND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462390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Standardising Fair Pay</a:t>
                      </a:r>
                      <a:r>
                        <a:rPr lang="en-BE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6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2922329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2017 Equality Act</a:t>
                      </a:r>
                    </a:p>
                    <a:p>
                      <a:pPr algn="just"/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audit/certification scheme for all companies 25+ employees.</a:t>
                      </a:r>
                    </a:p>
                    <a:p>
                      <a:pPr algn="just"/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! Any entity that fails to comply must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pay a fine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for every day uncertified (400 EUR / day).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Certifications must be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renewed 3 years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ensure fair pay to employees.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+/ Center for GE keep a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register for companies with(out) certification.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2020: EA updated again: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ensure FP for all persons regardless of gender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revolutionary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provision in its design !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Demonstrates leading position on equality and fair pay.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7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16242"/>
              </p:ext>
            </p:extLst>
          </p:nvPr>
        </p:nvGraphicFramePr>
        <p:xfrm>
          <a:off x="2386192" y="1302331"/>
          <a:ext cx="4489169" cy="42838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9169">
                  <a:extLst>
                    <a:ext uri="{9D8B030D-6E8A-4147-A177-3AD203B41FA5}">
                      <a16:colId xmlns:a16="http://schemas.microsoft.com/office/drawing/2014/main" val="3998651442"/>
                    </a:ext>
                  </a:extLst>
                </a:gridCol>
              </a:tblGrid>
              <a:tr h="234316">
                <a:tc>
                  <a:txBody>
                    <a:bodyPr/>
                    <a:lstStyle/>
                    <a:p>
                      <a:pPr algn="ctr"/>
                      <a:r>
                        <a:rPr lang="en-BE" sz="16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GERMANY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539414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Focus on Individual Action</a:t>
                      </a:r>
                      <a:r>
                        <a:rPr lang="en-BE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6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3409123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Wage Transparency Act</a:t>
                      </a:r>
                    </a:p>
                    <a:p>
                      <a:pPr algn="jus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Companies with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500+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employees obliged to report on the share of w/m and invited to review their pay structure. </a:t>
                      </a:r>
                    </a:p>
                    <a:p>
                      <a:pPr algn="just"/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major focus laid on the </a:t>
                      </a:r>
                      <a:r>
                        <a:rPr lang="en-GB" sz="1100" b="1" u="sng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individual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right to disclosure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Employees in companies 200+ employees can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ask for a comparative wage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sng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Only 4%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of the employees have used their rights to disclosure within two years making the law failing its intention.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If unequal payments are discovered, employees can though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sue for a corresponding salary adjustment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Calibri Light" panose="020F0302020204030204" pitchFamily="34" charset="0"/>
                          <a:sym typeface="Wingdings" pitchFamily="2" charset="2"/>
                        </a:rPr>
                        <a:t>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rarely used,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only a few court cases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opened since the enactment of the law.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0A6AAA-D0FC-7DFC-0E65-66D6EECB7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82" y="2152890"/>
            <a:ext cx="3529667" cy="3433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831EF-D975-F252-CB9C-17F69B08D465}"/>
              </a:ext>
            </a:extLst>
          </p:cNvPr>
          <p:cNvSpPr txBox="1"/>
          <p:nvPr/>
        </p:nvSpPr>
        <p:spPr>
          <a:xfrm>
            <a:off x="8044405" y="5717894"/>
            <a:ext cx="375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Source: Sueddeutsche (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19 July 2022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921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79555"/>
              </p:ext>
            </p:extLst>
          </p:nvPr>
        </p:nvGraphicFramePr>
        <p:xfrm>
          <a:off x="2572413" y="995421"/>
          <a:ext cx="4130353" cy="40544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0353">
                  <a:extLst>
                    <a:ext uri="{9D8B030D-6E8A-4147-A177-3AD203B41FA5}">
                      <a16:colId xmlns:a16="http://schemas.microsoft.com/office/drawing/2014/main" val="942877954"/>
                    </a:ext>
                  </a:extLst>
                </a:gridCol>
              </a:tblGrid>
              <a:tr h="369223">
                <a:tc>
                  <a:txBody>
                    <a:bodyPr/>
                    <a:lstStyle/>
                    <a:p>
                      <a:pPr algn="ctr"/>
                      <a:r>
                        <a:rPr lang="en-BE" sz="16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Index + Gender Equality</a:t>
                      </a:r>
                      <a:r>
                        <a:rPr lang="en-BE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GB" sz="16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Standard</a:t>
                      </a:r>
                      <a:endParaRPr lang="en-BE" sz="16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2718825">
                <a:tc>
                  <a:txBody>
                    <a:bodyPr/>
                    <a:lstStyle/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2018 legally binding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Gender Equality Index: </a:t>
                      </a:r>
                    </a:p>
                    <a:p>
                      <a:pPr algn="just"/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Companies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50+  employee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 obliged to calculate index (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100 pts) 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yearly publish their score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If they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under 75p, fines are imposed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, and changes are mandated to close the gaps. </a:t>
                      </a:r>
                    </a:p>
                    <a:p>
                      <a:pPr algn="just"/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gender pay gap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difference in the distribution of salary increases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difference in the distribution of promotions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number of employees increased on their return from maternity leave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number of people of the under-represented sex among the 10 highest paid positions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scores of companies with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250+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employees can be accessed via a government portal. </a:t>
                      </a:r>
                    </a:p>
                    <a:p>
                      <a:pPr algn="just"/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index combines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various challenges women face in the LM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+complete picture of equal opportunities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BE" sz="1100" dirty="0"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98C566-3434-0C35-730C-35A6AC2D0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46" y="1574158"/>
            <a:ext cx="4130353" cy="2453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9400B-5A79-3D76-6F2D-9BC24E1ECF0F}"/>
              </a:ext>
            </a:extLst>
          </p:cNvPr>
          <p:cNvSpPr txBox="1"/>
          <p:nvPr/>
        </p:nvSpPr>
        <p:spPr>
          <a:xfrm>
            <a:off x="9442798" y="4190036"/>
            <a:ext cx="225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Econocom</a:t>
            </a:r>
            <a:endParaRPr lang="en-BE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9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783160"/>
              </p:ext>
            </p:extLst>
          </p:nvPr>
        </p:nvGraphicFramePr>
        <p:xfrm>
          <a:off x="1332896" y="874330"/>
          <a:ext cx="3574769" cy="46990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4769">
                  <a:extLst>
                    <a:ext uri="{9D8B030D-6E8A-4147-A177-3AD203B41FA5}">
                      <a16:colId xmlns:a16="http://schemas.microsoft.com/office/drawing/2014/main" val="4018877478"/>
                    </a:ext>
                  </a:extLst>
                </a:gridCol>
              </a:tblGrid>
              <a:tr h="258955">
                <a:tc>
                  <a:txBody>
                    <a:bodyPr/>
                    <a:lstStyle/>
                    <a:p>
                      <a:pPr algn="ctr"/>
                      <a:r>
                        <a:rPr lang="en-BE" sz="16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SWEDEN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Holistic Approach</a:t>
                      </a:r>
                    </a:p>
                    <a:p>
                      <a:pPr algn="ctr"/>
                      <a:r>
                        <a:rPr lang="en-GB" sz="16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“Fix The System, Not The Women”</a:t>
                      </a:r>
                      <a:r>
                        <a:rPr lang="en-BE" sz="16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6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3767602">
                <a:tc>
                  <a:txBody>
                    <a:bodyPr/>
                    <a:lstStyle/>
                    <a:p>
                      <a:pPr algn="just"/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The heart of Swedish policies is the </a:t>
                      </a:r>
                      <a:r>
                        <a:rPr lang="en-GB" sz="1100" b="1" u="sng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individual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individual taxation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in </a:t>
                      </a:r>
                    </a:p>
                    <a:p>
                      <a:pPr algn="just"/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individual 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economic independence as a focal point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BE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sym typeface="Wingdings" pitchFamily="2" charset="2"/>
                        </a:rPr>
                        <a:t> 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motivated many women to work (full-time) </a:t>
                      </a:r>
                    </a:p>
                    <a:p>
                      <a:pPr algn="just"/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Combined with a </a:t>
                      </a:r>
                      <a:r>
                        <a:rPr lang="en-GB" sz="1100" b="1" u="non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coherent strategy on day-care for children, </a:t>
                      </a:r>
                      <a:r>
                        <a:rPr lang="en-GB" sz="1100" b="1" u="sng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 more egalitarian share of work and care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does not remain a wish among many couples but is lived reality.</a:t>
                      </a:r>
                    </a:p>
                    <a:p>
                      <a:pPr algn="just"/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transparency and fairness 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both enshrined in the Swedish way of life. 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Everybody can check the wages and taxes of others at the Swedish tax office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Since 2016, 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companies with 25+ </a:t>
                      </a:r>
                      <a:r>
                        <a:rPr lang="en-GB" sz="1100" b="1" dirty="0" err="1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empl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are required to submit reports on state of equality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. If gaps are found, it is </a:t>
                      </a:r>
                      <a:r>
                        <a:rPr lang="en-GB" sz="11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mandatory to close these gaps otherwise fines can be imposed</a:t>
                      </a:r>
                      <a:r>
                        <a:rPr lang="en-GB" sz="11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on the respective company.</a:t>
                      </a:r>
                      <a:endParaRPr lang="en-BE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8042C12-EBB1-DD9F-0C56-81FE46DE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79" y="1350058"/>
            <a:ext cx="5234626" cy="4157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BE47C-C518-8717-047C-7672B7D1DCB3}"/>
              </a:ext>
            </a:extLst>
          </p:cNvPr>
          <p:cNvSpPr txBox="1"/>
          <p:nvPr/>
        </p:nvSpPr>
        <p:spPr>
          <a:xfrm>
            <a:off x="7847635" y="5694744"/>
            <a:ext cx="375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Source: Financial times (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2017</a:t>
            </a:r>
            <a:r>
              <a:rPr lang="en-BE" sz="11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532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, scatter chart&#10;&#10;Description automatically generated">
            <a:extLst>
              <a:ext uri="{FF2B5EF4-FFF2-40B4-BE49-F238E27FC236}">
                <a16:creationId xmlns:a16="http://schemas.microsoft.com/office/drawing/2014/main" id="{EDBD62CF-0074-2008-A1B1-E7998FAFE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8136" y="1825625"/>
            <a:ext cx="7875727" cy="4351338"/>
          </a:xfr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71FC1F1-7A18-3CDD-4B4D-A399E98A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Level of effectiveness of measures for fair pay</a:t>
            </a:r>
          </a:p>
        </p:txBody>
      </p:sp>
    </p:spTree>
    <p:extLst>
      <p:ext uri="{BB962C8B-B14F-4D97-AF65-F5344CB8AC3E}">
        <p14:creationId xmlns:p14="http://schemas.microsoft.com/office/powerpoint/2010/main" val="369639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25D40-154E-6F4C-4E83-17BC18D4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Policy recommendations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EA3779-6EC2-4AD4-FE1D-6DB4EC0D3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1. Transparency and reporting</a:t>
            </a:r>
            <a:endParaRPr lang="en-BE" sz="2800" b="1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2. Sanctions and immediate legal consequences</a:t>
            </a:r>
            <a:endParaRPr lang="en-BE" sz="2800" b="1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3. Moving beyond the binary</a:t>
            </a:r>
            <a:endParaRPr lang="en-BE" sz="2800" b="1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4. Focusing on all organisations rather than solely on companies</a:t>
            </a:r>
            <a:endParaRPr lang="en-BE" sz="2800" b="1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5. Following a systemic approach</a:t>
            </a:r>
            <a:endParaRPr lang="en-BE" sz="2800" b="1" dirty="0">
              <a:solidFill>
                <a:schemeClr val="accent2"/>
              </a:solidFill>
              <a:effectLst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800" b="1" dirty="0">
                <a:solidFill>
                  <a:schemeClr val="accent2"/>
                </a:solidFill>
                <a:effectLst/>
              </a:rPr>
              <a:t>6. Changing the value of work</a:t>
            </a:r>
            <a:endParaRPr lang="en-BE" sz="2800" b="1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0252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E6000-2AEA-D465-E8A3-FC127D413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Thank you.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B54AE4-6E5C-36E9-A710-94F8F1253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Find out more on : </a:t>
            </a:r>
            <a:r>
              <a:rPr lang="en-US" dirty="0">
                <a:hlinkClick r:id="rId2"/>
              </a:rPr>
              <a:t>https://feps-europe.eu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0034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1940-6FE3-0E3E-BBA2-1CCE18D9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16D5A6-397A-C97D-E496-282CE25FD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2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E04F-8F04-C689-E1D6-B878AE2B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2" y="365125"/>
            <a:ext cx="98298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i="0" dirty="0">
                <a:solidFill>
                  <a:schemeClr val="accent1"/>
                </a:solidFill>
                <a:effectLst/>
                <a:latin typeface="-apple-system"/>
              </a:rPr>
              <a:t>Putting rights into practice through policies with leverage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1A8E8F-FBDF-27CB-7A70-3B1E5CCC0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27914"/>
              </p:ext>
            </p:extLst>
          </p:nvPr>
        </p:nvGraphicFramePr>
        <p:xfrm>
          <a:off x="2031999" y="1767705"/>
          <a:ext cx="8926945" cy="4725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80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5C0F3D3-655A-C195-451A-6078C5F34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95148"/>
              </p:ext>
            </p:extLst>
          </p:nvPr>
        </p:nvGraphicFramePr>
        <p:xfrm>
          <a:off x="76200" y="2494492"/>
          <a:ext cx="12031133" cy="318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989FCC0-E5B8-B8C4-8EA8-A15923F6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effectLst/>
                <a:latin typeface="-apple-system"/>
              </a:rPr>
              <a:t>Reassessing gender inequalities in the </a:t>
            </a:r>
            <a:r>
              <a:rPr lang="en-US" sz="3600" b="1" i="0" dirty="0" err="1">
                <a:effectLst/>
                <a:latin typeface="-apple-system"/>
              </a:rPr>
              <a:t>labour</a:t>
            </a:r>
            <a:r>
              <a:rPr lang="en-US" sz="3600" b="1" i="0" dirty="0">
                <a:effectLst/>
                <a:latin typeface="-apple-system"/>
              </a:rPr>
              <a:t> market</a:t>
            </a:r>
            <a:endParaRPr lang="en-BE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53FD-A251-0105-F485-80B5BFA71B67}"/>
              </a:ext>
            </a:extLst>
          </p:cNvPr>
          <p:cNvSpPr/>
          <p:nvPr/>
        </p:nvSpPr>
        <p:spPr>
          <a:xfrm>
            <a:off x="5300133" y="3708398"/>
            <a:ext cx="999067" cy="31395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9F403-9EAE-49F1-3F32-2C12863B51D2}"/>
              </a:ext>
            </a:extLst>
          </p:cNvPr>
          <p:cNvSpPr txBox="1"/>
          <p:nvPr/>
        </p:nvSpPr>
        <p:spPr>
          <a:xfrm>
            <a:off x="5284890" y="5739937"/>
            <a:ext cx="989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000" b="1" dirty="0"/>
              <a:t>- Art 157 TFEU</a:t>
            </a:r>
          </a:p>
          <a:p>
            <a:r>
              <a:rPr lang="en-BE" sz="1000" b="1" dirty="0"/>
              <a:t>- 2006/54/EC recast directive</a:t>
            </a:r>
          </a:p>
          <a:p>
            <a:r>
              <a:rPr lang="en-BE" sz="1000" b="1" dirty="0"/>
              <a:t>- Pay Transparency Directive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4C7BD8-121E-C134-B825-C01B9DA4D7C0}"/>
              </a:ext>
            </a:extLst>
          </p:cNvPr>
          <p:cNvCxnSpPr>
            <a:cxnSpLocks/>
          </p:cNvCxnSpPr>
          <p:nvPr/>
        </p:nvCxnSpPr>
        <p:spPr>
          <a:xfrm>
            <a:off x="169011" y="3576577"/>
            <a:ext cx="119383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16CFFD-AA89-EE8F-0C8B-9D4909D1D2CC}"/>
              </a:ext>
            </a:extLst>
          </p:cNvPr>
          <p:cNvSpPr txBox="1"/>
          <p:nvPr/>
        </p:nvSpPr>
        <p:spPr>
          <a:xfrm>
            <a:off x="7813126" y="6452755"/>
            <a:ext cx="42942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700" dirty="0">
                <a:latin typeface="Roboto" panose="02000000000000000000" pitchFamily="2" charset="0"/>
                <a:ea typeface="Roboto" panose="02000000000000000000" pitchFamily="2" charset="0"/>
              </a:rPr>
              <a:t>Based on: Margaret Maruani (2017). “Travail et emploi des femmes”, Editons </a:t>
            </a:r>
            <a:r>
              <a:rPr lang="en-BE" sz="700" i="1" dirty="0">
                <a:latin typeface="Roboto" panose="02000000000000000000" pitchFamily="2" charset="0"/>
                <a:ea typeface="Roboto" panose="02000000000000000000" pitchFamily="2" charset="0"/>
              </a:rPr>
              <a:t>La Découverte, </a:t>
            </a:r>
            <a:r>
              <a:rPr lang="en-BE" sz="700" dirty="0">
                <a:latin typeface="Roboto" panose="02000000000000000000" pitchFamily="2" charset="0"/>
                <a:ea typeface="Roboto" panose="02000000000000000000" pitchFamily="2" charset="0"/>
              </a:rPr>
              <a:t>Paris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6F0CC7-573B-6C35-1C81-495EF7BB5EAD}"/>
              </a:ext>
            </a:extLst>
          </p:cNvPr>
          <p:cNvSpPr/>
          <p:nvPr/>
        </p:nvSpPr>
        <p:spPr>
          <a:xfrm>
            <a:off x="682907" y="5778991"/>
            <a:ext cx="1111169" cy="3903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F</a:t>
            </a:r>
            <a:r>
              <a:rPr lang="en-BE" sz="1000" dirty="0">
                <a:latin typeface="Roboto" panose="02000000000000000000" pitchFamily="2" charset="0"/>
                <a:ea typeface="Roboto" panose="02000000000000000000" pitchFamily="2" charset="0"/>
              </a:rPr>
              <a:t>ormal vs. informal work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7DC650-4653-A3A6-9CE3-7ABEC5CC2F66}"/>
              </a:ext>
            </a:extLst>
          </p:cNvPr>
          <p:cNvSpPr/>
          <p:nvPr/>
        </p:nvSpPr>
        <p:spPr>
          <a:xfrm>
            <a:off x="682907" y="6241119"/>
            <a:ext cx="1111169" cy="580968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productive</a:t>
            </a:r>
            <a:r>
              <a:rPr lang="en-BE" sz="1000" dirty="0">
                <a:latin typeface="Roboto" panose="02000000000000000000" pitchFamily="2" charset="0"/>
                <a:ea typeface="Roboto" panose="02000000000000000000" pitchFamily="2" charset="0"/>
              </a:rPr>
              <a:t> vs. reproductive economy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0419D07-CEA7-7A2F-80DB-DEC33202985D}"/>
              </a:ext>
            </a:extLst>
          </p:cNvPr>
          <p:cNvSpPr/>
          <p:nvPr/>
        </p:nvSpPr>
        <p:spPr>
          <a:xfrm>
            <a:off x="9960229" y="5886156"/>
            <a:ext cx="1111169" cy="3903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Double shift</a:t>
            </a:r>
            <a:endParaRPr lang="en-B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4D47613-EF14-444B-5A78-0B2778675E31}"/>
              </a:ext>
            </a:extLst>
          </p:cNvPr>
          <p:cNvSpPr/>
          <p:nvPr/>
        </p:nvSpPr>
        <p:spPr>
          <a:xfrm>
            <a:off x="4246943" y="5739937"/>
            <a:ext cx="925975" cy="3903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Motherhood penalty</a:t>
            </a:r>
            <a:endParaRPr lang="en-B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37ED44-7E7B-70A6-462F-5F30CA390A6E}"/>
              </a:ext>
            </a:extLst>
          </p:cNvPr>
          <p:cNvSpPr/>
          <p:nvPr/>
        </p:nvSpPr>
        <p:spPr>
          <a:xfrm>
            <a:off x="7257541" y="5905232"/>
            <a:ext cx="1325305" cy="3903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Unemployed vs. ‘housewives”</a:t>
            </a:r>
            <a:endParaRPr lang="en-B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ADA2D2-1F3D-FD63-D2C0-7521D4AA8B3C}"/>
              </a:ext>
            </a:extLst>
          </p:cNvPr>
          <p:cNvSpPr/>
          <p:nvPr/>
        </p:nvSpPr>
        <p:spPr>
          <a:xfrm>
            <a:off x="3786207" y="6229434"/>
            <a:ext cx="1111169" cy="39031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(in)direct discrimination</a:t>
            </a:r>
            <a:endParaRPr lang="en-B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85B9A57-7020-A269-7A3C-BCCB836F1FD7}"/>
              </a:ext>
            </a:extLst>
          </p:cNvPr>
          <p:cNvSpPr/>
          <p:nvPr/>
        </p:nvSpPr>
        <p:spPr>
          <a:xfrm>
            <a:off x="3252487" y="5744266"/>
            <a:ext cx="925975" cy="37193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Underpaid, undervalued</a:t>
            </a:r>
            <a:endParaRPr lang="en-BE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0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652B-D7B0-8742-B220-8759C05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1"/>
            <a:ext cx="10515600" cy="1325563"/>
          </a:xfrm>
        </p:spPr>
        <p:txBody>
          <a:bodyPr/>
          <a:lstStyle/>
          <a:p>
            <a:r>
              <a:rPr lang="en-BE" dirty="0"/>
              <a:t>POLICY STUDY (2022)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0FB4D3A-AD75-681D-749E-0BE8BCECD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1" t="647" r="885" b="1321"/>
          <a:stretch/>
        </p:blipFill>
        <p:spPr>
          <a:xfrm>
            <a:off x="4092951" y="1421847"/>
            <a:ext cx="3685235" cy="5215533"/>
          </a:xfrm>
        </p:spPr>
      </p:pic>
      <p:pic>
        <p:nvPicPr>
          <p:cNvPr id="6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EDBE69B-E49D-6FAB-954E-0A15BC2CE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79877" r="81256" b="9260"/>
          <a:stretch/>
        </p:blipFill>
        <p:spPr>
          <a:xfrm>
            <a:off x="1491175" y="3214467"/>
            <a:ext cx="2215662" cy="2187527"/>
          </a:xfrm>
          <a:prstGeom prst="rect">
            <a:avLst/>
          </a:prstGeom>
        </p:spPr>
      </p:pic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BC74A86-9282-96AF-C02C-ADF156A4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79877" r="81256" b="9260"/>
          <a:stretch/>
        </p:blipFill>
        <p:spPr>
          <a:xfrm>
            <a:off x="8916572" y="3214466"/>
            <a:ext cx="2215662" cy="21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EF64366-B78E-13E5-8DDA-0A063821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/>
              <a:t>Objective </a:t>
            </a:r>
          </a:p>
        </p:txBody>
      </p:sp>
      <p:pic>
        <p:nvPicPr>
          <p:cNvPr id="5" name="Content Placeholder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9681F9-F9D9-F9E3-F620-95CCC5A8B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2942" y="987425"/>
            <a:ext cx="3752691" cy="4873625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D1DBFAE-7066-5929-0C50-05AD7514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 different </a:t>
            </a:r>
            <a:r>
              <a:rPr lang="en-US" b="1" dirty="0"/>
              <a:t>policy instruments </a:t>
            </a:r>
            <a:r>
              <a:rPr lang="en-US" dirty="0"/>
              <a:t>to ensure fair pay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their </a:t>
            </a:r>
            <a:r>
              <a:rPr lang="en-US" b="1" dirty="0"/>
              <a:t>leveraging effects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0128EA-A9B6-09DD-4F36-0D1A7EEFD3A4}"/>
              </a:ext>
            </a:extLst>
          </p:cNvPr>
          <p:cNvSpPr txBox="1">
            <a:spLocks/>
          </p:cNvSpPr>
          <p:nvPr/>
        </p:nvSpPr>
        <p:spPr>
          <a:xfrm>
            <a:off x="839788" y="2294021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13AC34-8715-C326-0DB6-F8E876BE2973}"/>
              </a:ext>
            </a:extLst>
          </p:cNvPr>
          <p:cNvSpPr txBox="1">
            <a:spLocks/>
          </p:cNvSpPr>
          <p:nvPr/>
        </p:nvSpPr>
        <p:spPr>
          <a:xfrm>
            <a:off x="839788" y="3821230"/>
            <a:ext cx="5256212" cy="2897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mandated analysis of remuneration systems is key to achieving fairness for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putting fair pay into practice is a </a:t>
            </a:r>
            <a:r>
              <a:rPr lang="en-US" b="1" u="sng" dirty="0">
                <a:solidFill>
                  <a:schemeClr val="accent2"/>
                </a:solidFill>
              </a:rPr>
              <a:t>systemic issue </a:t>
            </a:r>
            <a:r>
              <a:rPr lang="en-US" b="1" dirty="0">
                <a:solidFill>
                  <a:schemeClr val="accent2"/>
                </a:solidFill>
              </a:rPr>
              <a:t>and </a:t>
            </a:r>
            <a:r>
              <a:rPr lang="en-US" b="1" u="sng" dirty="0">
                <a:solidFill>
                  <a:schemeClr val="accent2"/>
                </a:solidFill>
              </a:rPr>
              <a:t>not an individual burden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effective levers for fair pay are </a:t>
            </a:r>
            <a:r>
              <a:rPr lang="en-US" b="1" dirty="0">
                <a:solidFill>
                  <a:schemeClr val="accent2"/>
                </a:solidFill>
              </a:rPr>
              <a:t>corporate action, regular analysis of pay systems, and benchmarks combined with fines.</a:t>
            </a:r>
          </a:p>
        </p:txBody>
      </p:sp>
    </p:spTree>
    <p:extLst>
      <p:ext uri="{BB962C8B-B14F-4D97-AF65-F5344CB8AC3E}">
        <p14:creationId xmlns:p14="http://schemas.microsoft.com/office/powerpoint/2010/main" val="339171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11D6-8480-A1CC-AB5C-E5D1DFB7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Why does it matter 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A731EB-F4FC-2125-C299-F385A2B65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14" y="1672823"/>
            <a:ext cx="6224637" cy="46736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1200" dirty="0">
                <a:effectLst/>
              </a:rPr>
              <a:t>the </a:t>
            </a:r>
            <a:r>
              <a:rPr lang="en-GB" sz="1200" b="1" dirty="0">
                <a:effectLst/>
              </a:rPr>
              <a:t>gender pay gap</a:t>
            </a:r>
            <a:r>
              <a:rPr lang="en-GB" sz="1200" dirty="0">
                <a:effectLst/>
              </a:rPr>
              <a:t> (13%) has narrowed only marginally within the past years</a:t>
            </a:r>
          </a:p>
          <a:p>
            <a:pPr lvl="1" algn="just">
              <a:lnSpc>
                <a:spcPct val="100000"/>
              </a:lnSpc>
            </a:pPr>
            <a:r>
              <a:rPr lang="en-GB" sz="1200" dirty="0">
                <a:effectLst/>
              </a:rPr>
              <a:t> </a:t>
            </a:r>
            <a:r>
              <a:rPr lang="en-GB" sz="1200" b="1" dirty="0">
                <a:effectLst/>
                <a:cs typeface="Calibri Light" panose="020F0302020204030204" pitchFamily="34" charset="0"/>
              </a:rPr>
              <a:t>differences between the member states of the EU are remarkable</a:t>
            </a:r>
            <a:r>
              <a:rPr lang="en-GB" sz="1200" dirty="0">
                <a:effectLst/>
                <a:cs typeface="Calibri Light" panose="020F0302020204030204" pitchFamily="34" charset="0"/>
              </a:rPr>
              <a:t> </a:t>
            </a:r>
          </a:p>
          <a:p>
            <a:pPr lvl="1" algn="just">
              <a:lnSpc>
                <a:spcPct val="100000"/>
              </a:lnSpc>
            </a:pPr>
            <a:r>
              <a:rPr lang="en-GB" sz="1200" dirty="0">
                <a:effectLst/>
                <a:cs typeface="Calibri Light" panose="020F0302020204030204" pitchFamily="34" charset="0"/>
              </a:rPr>
              <a:t> </a:t>
            </a:r>
            <a:r>
              <a:rPr lang="en-GB" sz="1200" b="1" dirty="0">
                <a:effectLst/>
                <a:cs typeface="Times New Roman" panose="02020603050405020304" pitchFamily="18" charset="0"/>
              </a:rPr>
              <a:t>none of the countries has managed to close their pay gaps entirely</a:t>
            </a:r>
            <a:r>
              <a:rPr lang="en-GB" sz="1200" dirty="0">
                <a:effectLst/>
                <a:cs typeface="Times New Roman" panose="02020603050405020304" pitchFamily="18" charset="0"/>
              </a:rPr>
              <a:t>. </a:t>
            </a:r>
            <a:r>
              <a:rPr lang="en-GB" sz="1200" dirty="0">
                <a:effectLst/>
              </a:rPr>
              <a:t> </a:t>
            </a:r>
          </a:p>
          <a:p>
            <a:pPr lvl="1" algn="just">
              <a:lnSpc>
                <a:spcPct val="100000"/>
              </a:lnSpc>
            </a:pPr>
            <a:endParaRPr lang="en-BE" sz="12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n-GB" sz="1200" dirty="0">
                <a:effectLst/>
              </a:rPr>
              <a:t>Research has shown </a:t>
            </a:r>
            <a:r>
              <a:rPr lang="en-GB" sz="1200" b="1" dirty="0">
                <a:effectLst/>
              </a:rPr>
              <a:t>positive effects</a:t>
            </a:r>
            <a:r>
              <a:rPr lang="en-GB" sz="1200" dirty="0">
                <a:effectLst/>
              </a:rPr>
              <a:t> on various transparency, reporting, and auditing instruments. </a:t>
            </a:r>
            <a:endParaRPr lang="en-BE" sz="1200" dirty="0"/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200" b="1" dirty="0">
                <a:effectLst/>
                <a:cs typeface="Times New Roman" panose="02020603050405020304" pitchFamily="18" charset="0"/>
              </a:rPr>
              <a:t>one in four companies implementing transparency measures went further than the legal requirements (</a:t>
            </a:r>
            <a:r>
              <a:rPr lang="en-GB" sz="1200" dirty="0" err="1">
                <a:effectLst/>
                <a:cs typeface="Times New Roman" panose="02020603050405020304" pitchFamily="18" charset="0"/>
              </a:rPr>
              <a:t>Eurofound</a:t>
            </a:r>
            <a:r>
              <a:rPr lang="en-GB" sz="1200" b="1" dirty="0">
                <a:effectLst/>
                <a:cs typeface="Times New Roman" panose="02020603050405020304" pitchFamily="18" charset="0"/>
              </a:rPr>
              <a:t>)</a:t>
            </a:r>
            <a:r>
              <a:rPr lang="en-GB" sz="1200" dirty="0">
                <a:effectLst/>
                <a:cs typeface="Times New Roman" panose="02020603050405020304" pitchFamily="18" charset="0"/>
              </a:rPr>
              <a:t>. </a:t>
            </a:r>
            <a:endParaRPr lang="en-BE" sz="1200" dirty="0"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1200" dirty="0">
                <a:effectLst/>
                <a:cs typeface="Times New Roman" panose="02020603050405020304" pitchFamily="18" charset="0"/>
              </a:rPr>
              <a:t>impact assessments have shown the </a:t>
            </a:r>
            <a:r>
              <a:rPr lang="en-GB" sz="1200" b="1" dirty="0">
                <a:effectLst/>
                <a:cs typeface="Times New Roman" panose="02020603050405020304" pitchFamily="18" charset="0"/>
              </a:rPr>
              <a:t>potential of systematic analysis of fair pay and pay transparency</a:t>
            </a:r>
            <a:r>
              <a:rPr lang="en-GB" sz="1200" dirty="0">
                <a:effectLst/>
                <a:cs typeface="Times New Roman" panose="02020603050405020304" pitchFamily="18" charset="0"/>
              </a:rPr>
              <a:t>: </a:t>
            </a:r>
            <a:r>
              <a:rPr lang="en-GB" sz="1200" b="1" dirty="0">
                <a:effectLst/>
                <a:cs typeface="Times New Roman" panose="02020603050405020304" pitchFamily="18" charset="0"/>
              </a:rPr>
              <a:t>for every percentage point the gender pay gap closes in the EU, the GDP may increase by +0.1 percentage points.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BE" sz="1200" dirty="0">
              <a:effectLst/>
            </a:endParaRPr>
          </a:p>
          <a:p>
            <a:pPr algn="just">
              <a:lnSpc>
                <a:spcPct val="100000"/>
              </a:lnSpc>
            </a:pPr>
            <a:r>
              <a:rPr lang="en-GB" sz="1200" dirty="0">
                <a:effectLst/>
              </a:rPr>
              <a:t> </a:t>
            </a:r>
            <a:r>
              <a:rPr lang="en-GB" sz="1200" b="1" dirty="0">
                <a:effectLst/>
              </a:rPr>
              <a:t>value of work</a:t>
            </a:r>
            <a:r>
              <a:rPr lang="en-GB" sz="1200" dirty="0">
                <a:effectLst/>
              </a:rPr>
              <a:t> and how to measure jobs</a:t>
            </a:r>
            <a:endParaRPr lang="en-BE" sz="1200" dirty="0"/>
          </a:p>
          <a:p>
            <a:pPr lvl="1" algn="just">
              <a:lnSpc>
                <a:spcPct val="100000"/>
              </a:lnSpc>
            </a:pPr>
            <a:r>
              <a:rPr lang="en-GB" sz="1200" dirty="0">
                <a:effectLst/>
                <a:cs typeface="Times New Roman" panose="02020603050405020304" pitchFamily="18" charset="0"/>
              </a:rPr>
              <a:t>The pandemic highlighted the systemic undervaluing of women’s work</a:t>
            </a:r>
          </a:p>
          <a:p>
            <a:pPr lvl="1" algn="just">
              <a:lnSpc>
                <a:spcPct val="100000"/>
              </a:lnSpc>
            </a:pPr>
            <a:r>
              <a:rPr lang="en-GB" sz="1200" dirty="0">
                <a:effectLst/>
                <a:cs typeface="Times New Roman" panose="02020603050405020304" pitchFamily="18" charset="0"/>
              </a:rPr>
              <a:t>highlighted the gender segregated LM and the differences in pay between those sectors where the majority of women work.</a:t>
            </a:r>
            <a:endParaRPr lang="en-BE" sz="1200" dirty="0">
              <a:effectLst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Symbol" pitchFamily="2" charset="2"/>
              <a:buChar char=""/>
            </a:pPr>
            <a:r>
              <a:rPr lang="en-GB" sz="1200" dirty="0">
                <a:effectLst/>
              </a:rPr>
              <a:t> PT = </a:t>
            </a:r>
            <a:r>
              <a:rPr lang="en-GB" sz="1200" b="1" dirty="0">
                <a:effectLst/>
              </a:rPr>
              <a:t>1st step towards closing the GPG</a:t>
            </a:r>
            <a:r>
              <a:rPr lang="en-GB" sz="1200" b="1" dirty="0"/>
              <a:t> </a:t>
            </a:r>
            <a:r>
              <a:rPr lang="en-GB" sz="1200" b="1" dirty="0">
                <a:sym typeface="Wingdings" pitchFamily="2" charset="2"/>
              </a:rPr>
              <a:t> </a:t>
            </a:r>
            <a:r>
              <a:rPr lang="en-GB" sz="1200" b="1" dirty="0">
                <a:effectLst/>
                <a:cs typeface="Times New Roman" panose="02020603050405020304" pitchFamily="18" charset="0"/>
              </a:rPr>
              <a:t>opportunity to take equality seriously</a:t>
            </a:r>
            <a:r>
              <a:rPr lang="en-GB" sz="1200" dirty="0">
                <a:effectLst/>
                <a:cs typeface="Times New Roman" panose="02020603050405020304" pitchFamily="18" charset="0"/>
              </a:rPr>
              <a:t>. </a:t>
            </a:r>
            <a:endParaRPr lang="en-BE" sz="1200" dirty="0"/>
          </a:p>
          <a:p>
            <a:pPr>
              <a:lnSpc>
                <a:spcPct val="100000"/>
              </a:lnSpc>
            </a:pPr>
            <a:endParaRPr lang="en-BE" sz="1200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DCC0CA92-A2E6-9312-7700-E2EBB65B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26" y="1503336"/>
            <a:ext cx="4894249" cy="50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C61686-1375-F471-4185-720397D67399}"/>
              </a:ext>
            </a:extLst>
          </p:cNvPr>
          <p:cNvSpPr txBox="1"/>
          <p:nvPr/>
        </p:nvSpPr>
        <p:spPr>
          <a:xfrm>
            <a:off x="7118430" y="6515938"/>
            <a:ext cx="3993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/>
              <a:t>Source: </a:t>
            </a:r>
            <a:r>
              <a:rPr lang="en-BE" sz="1100" dirty="0">
                <a:hlinkClick r:id="rId4"/>
              </a:rPr>
              <a:t>Indeed</a:t>
            </a:r>
            <a:r>
              <a:rPr lang="en-BE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67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3" y="754608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795686"/>
              </p:ext>
            </p:extLst>
          </p:nvPr>
        </p:nvGraphicFramePr>
        <p:xfrm>
          <a:off x="940381" y="2633854"/>
          <a:ext cx="10774224" cy="1153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95704">
                  <a:extLst>
                    <a:ext uri="{9D8B030D-6E8A-4147-A177-3AD203B41FA5}">
                      <a16:colId xmlns:a16="http://schemas.microsoft.com/office/drawing/2014/main" val="3683785682"/>
                    </a:ext>
                  </a:extLst>
                </a:gridCol>
                <a:gridCol w="1795704">
                  <a:extLst>
                    <a:ext uri="{9D8B030D-6E8A-4147-A177-3AD203B41FA5}">
                      <a16:colId xmlns:a16="http://schemas.microsoft.com/office/drawing/2014/main" val="1477698988"/>
                    </a:ext>
                  </a:extLst>
                </a:gridCol>
                <a:gridCol w="1795704">
                  <a:extLst>
                    <a:ext uri="{9D8B030D-6E8A-4147-A177-3AD203B41FA5}">
                      <a16:colId xmlns:a16="http://schemas.microsoft.com/office/drawing/2014/main" val="81689835"/>
                    </a:ext>
                  </a:extLst>
                </a:gridCol>
                <a:gridCol w="1795704">
                  <a:extLst>
                    <a:ext uri="{9D8B030D-6E8A-4147-A177-3AD203B41FA5}">
                      <a16:colId xmlns:a16="http://schemas.microsoft.com/office/drawing/2014/main" val="3998651442"/>
                    </a:ext>
                  </a:extLst>
                </a:gridCol>
                <a:gridCol w="1795704">
                  <a:extLst>
                    <a:ext uri="{9D8B030D-6E8A-4147-A177-3AD203B41FA5}">
                      <a16:colId xmlns:a16="http://schemas.microsoft.com/office/drawing/2014/main" val="942877954"/>
                    </a:ext>
                  </a:extLst>
                </a:gridCol>
                <a:gridCol w="1795704">
                  <a:extLst>
                    <a:ext uri="{9D8B030D-6E8A-4147-A177-3AD203B41FA5}">
                      <a16:colId xmlns:a16="http://schemas.microsoft.com/office/drawing/2014/main" val="4018877478"/>
                    </a:ext>
                  </a:extLst>
                </a:gridCol>
              </a:tblGrid>
              <a:tr h="507583"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UNITED KINGDOM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SWITERLAND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ICELAND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GERMANY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FRANCE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4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SWEDEN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646378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Radical Transparency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Regular Pay Analysis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Standardising Fair Pay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Focus on Individual Action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Index + Gender Equality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GB" sz="12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Standard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Holistic Approach</a:t>
                      </a:r>
                    </a:p>
                    <a:p>
                      <a:pPr algn="ctr"/>
                      <a:r>
                        <a:rPr lang="en-GB" sz="1200" b="1" i="1" kern="1200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“Fix The System, Not The Women”</a:t>
                      </a:r>
                      <a:r>
                        <a:rPr lang="en-BE" sz="12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2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70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1073-E42A-BA01-C70C-6AEE3F89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4" y="129575"/>
            <a:ext cx="9555497" cy="496069"/>
          </a:xfrm>
        </p:spPr>
        <p:txBody>
          <a:bodyPr>
            <a:normAutofit fontScale="90000"/>
          </a:bodyPr>
          <a:lstStyle/>
          <a:p>
            <a:r>
              <a:rPr lang="en-BE" dirty="0"/>
              <a:t>National Approaches implementing fair pay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E9CE60C-B7B0-C712-82D6-C8E1DF39A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107196"/>
              </p:ext>
            </p:extLst>
          </p:nvPr>
        </p:nvGraphicFramePr>
        <p:xfrm>
          <a:off x="1600139" y="1112674"/>
          <a:ext cx="4187203" cy="46326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7203">
                  <a:extLst>
                    <a:ext uri="{9D8B030D-6E8A-4147-A177-3AD203B41FA5}">
                      <a16:colId xmlns:a16="http://schemas.microsoft.com/office/drawing/2014/main" val="3683785682"/>
                    </a:ext>
                  </a:extLst>
                </a:gridCol>
              </a:tblGrid>
              <a:tr h="340605">
                <a:tc>
                  <a:txBody>
                    <a:bodyPr/>
                    <a:lstStyle/>
                    <a:p>
                      <a:pPr algn="ctr"/>
                      <a:r>
                        <a:rPr lang="en-BE" sz="1800" b="0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UNITED KINGDOM</a:t>
                      </a:r>
                    </a:p>
                    <a:p>
                      <a:pPr algn="ctr"/>
                      <a:endParaRPr lang="en-BE" sz="1600" b="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8924207"/>
                  </a:ext>
                </a:extLst>
              </a:tr>
              <a:tr h="549593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Radical Transparency</a:t>
                      </a:r>
                      <a:r>
                        <a:rPr lang="en-BE" sz="1800" b="1" i="1" dirty="0">
                          <a:solidFill>
                            <a:schemeClr val="accent2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endParaRPr lang="en-BE" sz="1800" b="1" i="1" dirty="0">
                        <a:solidFill>
                          <a:schemeClr val="accent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529800"/>
                  </a:ext>
                </a:extLst>
              </a:tr>
              <a:tr h="3473458">
                <a:tc>
                  <a:txBody>
                    <a:bodyPr/>
                    <a:lstStyle/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2010 Equality Act</a:t>
                      </a:r>
                    </a:p>
                    <a:p>
                      <a:pPr algn="just"/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Publish data (available to all) on their gender pay gaps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if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250+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employees. 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 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triggered huge interest in GPG: shifted conversation towards 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fair working conditions for all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+ further advances (other grounds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)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 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Covid-19: </a:t>
                      </a: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reporting deadline moved (fatal signal that GE not so important).  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 </a:t>
                      </a:r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! PT = essential to drive PG down and to stir the debate on fairness. </a:t>
                      </a:r>
                    </a:p>
                    <a:p>
                      <a:pPr algn="just"/>
                      <a:endParaRPr lang="en-BE" sz="110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algn="just"/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BUT reporting without sanction if non-compliance/lack of immediate legal action when </a:t>
                      </a:r>
                      <a:r>
                        <a:rPr lang="en-GB" sz="1100" b="1" kern="1200" dirty="0" err="1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discri</a:t>
                      </a:r>
                      <a:r>
                        <a:rPr lang="en-GB" sz="1100" b="1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. practices detected will not be able to close GPG entirely </a:t>
                      </a:r>
                      <a:r>
                        <a:rPr lang="en-GB" sz="1100" b="0" u="none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(N&amp;S only 1</a:t>
                      </a:r>
                      <a:r>
                        <a:rPr lang="en-GB" sz="1100" b="0" u="none" kern="1200" baseline="300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st</a:t>
                      </a:r>
                      <a:r>
                        <a:rPr lang="en-GB" sz="1100" b="0" u="none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 step). </a:t>
                      </a:r>
                      <a:endParaRPr lang="en-BE" sz="1100" b="0" u="none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76180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EFCB1B-7C28-E0B0-78C6-F4E46CAA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75" y="2071867"/>
            <a:ext cx="4222063" cy="300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A0950-A508-7AF6-EFEF-0D46C1B298DC}"/>
              </a:ext>
            </a:extLst>
          </p:cNvPr>
          <p:cNvSpPr txBox="1"/>
          <p:nvPr/>
        </p:nvSpPr>
        <p:spPr>
          <a:xfrm>
            <a:off x="8380071" y="5243331"/>
            <a:ext cx="3136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E" sz="1100" dirty="0"/>
              <a:t>Source: </a:t>
            </a:r>
            <a:r>
              <a:rPr lang="en-US" sz="1100" dirty="0">
                <a:hlinkClick r:id="rId4"/>
              </a:rPr>
              <a:t>https://gender-pay-gap.service.gov.uk/</a:t>
            </a:r>
            <a:endParaRPr lang="en-BE" sz="1100" dirty="0"/>
          </a:p>
        </p:txBody>
      </p:sp>
    </p:spTree>
    <p:extLst>
      <p:ext uri="{BB962C8B-B14F-4D97-AF65-F5344CB8AC3E}">
        <p14:creationId xmlns:p14="http://schemas.microsoft.com/office/powerpoint/2010/main" val="3613331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10723 FEPS Final Palette ">
      <a:dk1>
        <a:srgbClr val="4D4C4C"/>
      </a:dk1>
      <a:lt1>
        <a:srgbClr val="BA0909"/>
      </a:lt1>
      <a:dk2>
        <a:srgbClr val="DE7561"/>
      </a:dk2>
      <a:lt2>
        <a:srgbClr val="EEB36E"/>
      </a:lt2>
      <a:accent1>
        <a:srgbClr val="B90909"/>
      </a:accent1>
      <a:accent2>
        <a:srgbClr val="229286"/>
      </a:accent2>
      <a:accent3>
        <a:srgbClr val="A6BBD0"/>
      </a:accent3>
      <a:accent4>
        <a:srgbClr val="5D51AD"/>
      </a:accent4>
      <a:accent5>
        <a:srgbClr val="26477E"/>
      </a:accent5>
      <a:accent6>
        <a:srgbClr val="205C26"/>
      </a:accent6>
      <a:hlink>
        <a:srgbClr val="BA0909"/>
      </a:hlink>
      <a:folHlink>
        <a:srgbClr val="D2D3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1CB33B-C527-2F4C-8A5C-EC8C248F29D3}" vid="{B8688F2F-3D65-534E-ADB2-F3567C0F42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1292</Words>
  <Application>Microsoft Macintosh PowerPoint</Application>
  <PresentationFormat>Widescreen</PresentationFormat>
  <Paragraphs>192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Courier New</vt:lpstr>
      <vt:lpstr>Montserrat</vt:lpstr>
      <vt:lpstr>Roboto</vt:lpstr>
      <vt:lpstr>Symbol</vt:lpstr>
      <vt:lpstr>Times New Roman</vt:lpstr>
      <vt:lpstr>Office Theme</vt:lpstr>
      <vt:lpstr>Gender Inequalities in the Labour Market</vt:lpstr>
      <vt:lpstr>PowerPoint Presentation</vt:lpstr>
      <vt:lpstr>Putting rights into practice through policies with leverage</vt:lpstr>
      <vt:lpstr>Reassessing gender inequalities in the labour market</vt:lpstr>
      <vt:lpstr>POLICY STUDY (2022)</vt:lpstr>
      <vt:lpstr>Objective </vt:lpstr>
      <vt:lpstr>Why does it matter ?</vt:lpstr>
      <vt:lpstr>National Approaches implementing fair pay</vt:lpstr>
      <vt:lpstr>National Approaches implementing fair pay</vt:lpstr>
      <vt:lpstr>National Approaches implementing fair pay</vt:lpstr>
      <vt:lpstr>National Approaches implementing fair pay</vt:lpstr>
      <vt:lpstr>National Approaches implementing fair pay</vt:lpstr>
      <vt:lpstr>National Approaches implementing fair pay</vt:lpstr>
      <vt:lpstr>National Approaches implementing fair pay</vt:lpstr>
      <vt:lpstr>Level of effectiveness of measures for fair pay</vt:lpstr>
      <vt:lpstr>Policy recommendations 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Laeticia Thissen</dc:creator>
  <cp:lastModifiedBy>Laeticia Thissen</cp:lastModifiedBy>
  <cp:revision>8</cp:revision>
  <dcterms:created xsi:type="dcterms:W3CDTF">2022-09-19T14:30:10Z</dcterms:created>
  <dcterms:modified xsi:type="dcterms:W3CDTF">2022-09-19T22:10:09Z</dcterms:modified>
</cp:coreProperties>
</file>