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0" r:id="rId4"/>
    <p:sldId id="259" r:id="rId5"/>
    <p:sldId id="261" r:id="rId6"/>
    <p:sldId id="25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884"/>
  </p:normalViewPr>
  <p:slideViewPr>
    <p:cSldViewPr snapToGrid="0">
      <p:cViewPr varScale="1">
        <p:scale>
          <a:sx n="114" d="100"/>
          <a:sy n="114" d="100"/>
        </p:scale>
        <p:origin x="472"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C31847-B5EE-42CB-ABE2-7BC629DA91DB}" type="doc">
      <dgm:prSet loTypeId="urn:microsoft.com/office/officeart/2005/8/layout/vList2" loCatId="list" qsTypeId="urn:microsoft.com/office/officeart/2005/8/quickstyle/simple4" qsCatId="simple" csTypeId="urn:microsoft.com/office/officeart/2005/8/colors/colorful5" csCatId="colorful" phldr="1"/>
      <dgm:spPr/>
      <dgm:t>
        <a:bodyPr/>
        <a:lstStyle/>
        <a:p>
          <a:endParaRPr lang="en-US"/>
        </a:p>
      </dgm:t>
    </dgm:pt>
    <dgm:pt modelId="{06021A1D-4258-41DC-86C2-6F1D1376590C}">
      <dgm:prSet/>
      <dgm:spPr/>
      <dgm:t>
        <a:bodyPr/>
        <a:lstStyle/>
        <a:p>
          <a:r>
            <a:rPr lang="en-US" dirty="0"/>
            <a:t>In case ECEC would be part of the mandatory education system, it could be obvious to provide free and accessible education and care for all children just like the primary – and in most countries secondary – education</a:t>
          </a:r>
        </a:p>
        <a:p>
          <a:r>
            <a:rPr lang="en-US" b="1" dirty="0"/>
            <a:t>Pros and cons!</a:t>
          </a:r>
        </a:p>
      </dgm:t>
    </dgm:pt>
    <dgm:pt modelId="{13C84D75-C56A-431B-90A4-32F14806EF67}" type="parTrans" cxnId="{E9258FF6-7C96-42A2-8704-88C6B4727F1B}">
      <dgm:prSet/>
      <dgm:spPr/>
      <dgm:t>
        <a:bodyPr/>
        <a:lstStyle/>
        <a:p>
          <a:endParaRPr lang="en-US"/>
        </a:p>
      </dgm:t>
    </dgm:pt>
    <dgm:pt modelId="{41A3EF11-F69E-478F-A38E-A6F37D5994FB}" type="sibTrans" cxnId="{E9258FF6-7C96-42A2-8704-88C6B4727F1B}">
      <dgm:prSet/>
      <dgm:spPr/>
      <dgm:t>
        <a:bodyPr/>
        <a:lstStyle/>
        <a:p>
          <a:endParaRPr lang="en-US"/>
        </a:p>
      </dgm:t>
    </dgm:pt>
    <dgm:pt modelId="{174CFE6C-FB83-48A7-A1C8-76D7E1F61F6C}">
      <dgm:prSet/>
      <dgm:spPr/>
      <dgm:t>
        <a:bodyPr/>
        <a:lstStyle/>
        <a:p>
          <a:r>
            <a:rPr lang="en-US" b="1" dirty="0"/>
            <a:t>More research, surveys, data, evidence is needed in all areas on the developmental needs of children and the impact of different type of policies and practices to support better outcomes!</a:t>
          </a:r>
          <a:endParaRPr lang="en-US" dirty="0"/>
        </a:p>
      </dgm:t>
    </dgm:pt>
    <dgm:pt modelId="{594B0CE9-D894-4AAE-B452-C1DFF02A5579}" type="parTrans" cxnId="{FACF7DD1-F367-47F4-946B-5866E4EBF160}">
      <dgm:prSet/>
      <dgm:spPr/>
      <dgm:t>
        <a:bodyPr/>
        <a:lstStyle/>
        <a:p>
          <a:endParaRPr lang="en-US"/>
        </a:p>
      </dgm:t>
    </dgm:pt>
    <dgm:pt modelId="{C907FA50-6649-4A7D-B4C5-8A057E848D22}" type="sibTrans" cxnId="{FACF7DD1-F367-47F4-946B-5866E4EBF160}">
      <dgm:prSet/>
      <dgm:spPr/>
      <dgm:t>
        <a:bodyPr/>
        <a:lstStyle/>
        <a:p>
          <a:endParaRPr lang="en-US"/>
        </a:p>
      </dgm:t>
    </dgm:pt>
    <dgm:pt modelId="{EA592CF2-D896-AC4E-9B63-94DF38752FCA}" type="pres">
      <dgm:prSet presAssocID="{C8C31847-B5EE-42CB-ABE2-7BC629DA91DB}" presName="linear" presStyleCnt="0">
        <dgm:presLayoutVars>
          <dgm:animLvl val="lvl"/>
          <dgm:resizeHandles val="exact"/>
        </dgm:presLayoutVars>
      </dgm:prSet>
      <dgm:spPr/>
    </dgm:pt>
    <dgm:pt modelId="{57D5F5E9-633D-9347-B0CC-21809EF1B27A}" type="pres">
      <dgm:prSet presAssocID="{06021A1D-4258-41DC-86C2-6F1D1376590C}" presName="parentText" presStyleLbl="node1" presStyleIdx="0" presStyleCnt="2">
        <dgm:presLayoutVars>
          <dgm:chMax val="0"/>
          <dgm:bulletEnabled val="1"/>
        </dgm:presLayoutVars>
      </dgm:prSet>
      <dgm:spPr/>
    </dgm:pt>
    <dgm:pt modelId="{478395E3-DFB3-3341-B601-99CA3B32115F}" type="pres">
      <dgm:prSet presAssocID="{41A3EF11-F69E-478F-A38E-A6F37D5994FB}" presName="spacer" presStyleCnt="0"/>
      <dgm:spPr/>
    </dgm:pt>
    <dgm:pt modelId="{FCED636F-23D6-B74D-A101-80893A82F060}" type="pres">
      <dgm:prSet presAssocID="{174CFE6C-FB83-48A7-A1C8-76D7E1F61F6C}" presName="parentText" presStyleLbl="node1" presStyleIdx="1" presStyleCnt="2">
        <dgm:presLayoutVars>
          <dgm:chMax val="0"/>
          <dgm:bulletEnabled val="1"/>
        </dgm:presLayoutVars>
      </dgm:prSet>
      <dgm:spPr/>
    </dgm:pt>
  </dgm:ptLst>
  <dgm:cxnLst>
    <dgm:cxn modelId="{44AB5156-4971-8645-8D24-BCEA997DF174}" type="presOf" srcId="{06021A1D-4258-41DC-86C2-6F1D1376590C}" destId="{57D5F5E9-633D-9347-B0CC-21809EF1B27A}" srcOrd="0" destOrd="0" presId="urn:microsoft.com/office/officeart/2005/8/layout/vList2"/>
    <dgm:cxn modelId="{4437CA5C-FE95-7C4C-960B-7E7CFBAE72BE}" type="presOf" srcId="{174CFE6C-FB83-48A7-A1C8-76D7E1F61F6C}" destId="{FCED636F-23D6-B74D-A101-80893A82F060}" srcOrd="0" destOrd="0" presId="urn:microsoft.com/office/officeart/2005/8/layout/vList2"/>
    <dgm:cxn modelId="{616FA57F-C596-2C4B-903F-D8A02BE795C3}" type="presOf" srcId="{C8C31847-B5EE-42CB-ABE2-7BC629DA91DB}" destId="{EA592CF2-D896-AC4E-9B63-94DF38752FCA}" srcOrd="0" destOrd="0" presId="urn:microsoft.com/office/officeart/2005/8/layout/vList2"/>
    <dgm:cxn modelId="{FACF7DD1-F367-47F4-946B-5866E4EBF160}" srcId="{C8C31847-B5EE-42CB-ABE2-7BC629DA91DB}" destId="{174CFE6C-FB83-48A7-A1C8-76D7E1F61F6C}" srcOrd="1" destOrd="0" parTransId="{594B0CE9-D894-4AAE-B452-C1DFF02A5579}" sibTransId="{C907FA50-6649-4A7D-B4C5-8A057E848D22}"/>
    <dgm:cxn modelId="{E9258FF6-7C96-42A2-8704-88C6B4727F1B}" srcId="{C8C31847-B5EE-42CB-ABE2-7BC629DA91DB}" destId="{06021A1D-4258-41DC-86C2-6F1D1376590C}" srcOrd="0" destOrd="0" parTransId="{13C84D75-C56A-431B-90A4-32F14806EF67}" sibTransId="{41A3EF11-F69E-478F-A38E-A6F37D5994FB}"/>
    <dgm:cxn modelId="{0E84B74C-DE5C-5842-9B95-D7C0F2BFC9C5}" type="presParOf" srcId="{EA592CF2-D896-AC4E-9B63-94DF38752FCA}" destId="{57D5F5E9-633D-9347-B0CC-21809EF1B27A}" srcOrd="0" destOrd="0" presId="urn:microsoft.com/office/officeart/2005/8/layout/vList2"/>
    <dgm:cxn modelId="{4088C1C5-7119-9B43-B07A-BBCFD0CDC4BB}" type="presParOf" srcId="{EA592CF2-D896-AC4E-9B63-94DF38752FCA}" destId="{478395E3-DFB3-3341-B601-99CA3B32115F}" srcOrd="1" destOrd="0" presId="urn:microsoft.com/office/officeart/2005/8/layout/vList2"/>
    <dgm:cxn modelId="{69A2F608-24C1-2E49-9F06-E196DAC867DF}" type="presParOf" srcId="{EA592CF2-D896-AC4E-9B63-94DF38752FCA}" destId="{FCED636F-23D6-B74D-A101-80893A82F060}"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D5F5E9-633D-9347-B0CC-21809EF1B27A}">
      <dsp:nvSpPr>
        <dsp:cNvPr id="0" name=""/>
        <dsp:cNvSpPr/>
      </dsp:nvSpPr>
      <dsp:spPr>
        <a:xfrm>
          <a:off x="0" y="109039"/>
          <a:ext cx="6666833" cy="2583359"/>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In case ECEC would be part of the mandatory education system, it could be obvious to provide free and accessible education and care for all children just like the primary – and in most countries secondary – education</a:t>
          </a:r>
        </a:p>
        <a:p>
          <a:pPr marL="0" lvl="0" indent="0" algn="l" defTabSz="1066800">
            <a:lnSpc>
              <a:spcPct val="90000"/>
            </a:lnSpc>
            <a:spcBef>
              <a:spcPct val="0"/>
            </a:spcBef>
            <a:spcAft>
              <a:spcPct val="35000"/>
            </a:spcAft>
            <a:buNone/>
          </a:pPr>
          <a:r>
            <a:rPr lang="en-US" sz="2400" b="1" kern="1200" dirty="0"/>
            <a:t>Pros and cons!</a:t>
          </a:r>
        </a:p>
      </dsp:txBody>
      <dsp:txXfrm>
        <a:off x="126109" y="235148"/>
        <a:ext cx="6414615" cy="2331141"/>
      </dsp:txXfrm>
    </dsp:sp>
    <dsp:sp modelId="{FCED636F-23D6-B74D-A101-80893A82F060}">
      <dsp:nvSpPr>
        <dsp:cNvPr id="0" name=""/>
        <dsp:cNvSpPr/>
      </dsp:nvSpPr>
      <dsp:spPr>
        <a:xfrm>
          <a:off x="0" y="2761519"/>
          <a:ext cx="6666833" cy="2583359"/>
        </a:xfrm>
        <a:prstGeom prst="roundRect">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dirty="0"/>
            <a:t>More research, surveys, data, evidence is needed in all areas on the developmental needs of children and the impact of different type of policies and practices to support better outcomes!</a:t>
          </a:r>
          <a:endParaRPr lang="en-US" sz="2400" kern="1200" dirty="0"/>
        </a:p>
      </dsp:txBody>
      <dsp:txXfrm>
        <a:off x="126109" y="2887628"/>
        <a:ext cx="6414615" cy="233114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D17D8-5676-A3F1-C5CE-AB4DE682AA6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E1BD641-E262-876B-84E4-A33E331582E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D5AA110-E9EB-7CC5-C615-D5BB35305306}"/>
              </a:ext>
            </a:extLst>
          </p:cNvPr>
          <p:cNvSpPr>
            <a:spLocks noGrp="1"/>
          </p:cNvSpPr>
          <p:nvPr>
            <p:ph type="dt" sz="half" idx="10"/>
          </p:nvPr>
        </p:nvSpPr>
        <p:spPr/>
        <p:txBody>
          <a:bodyPr/>
          <a:lstStyle/>
          <a:p>
            <a:fld id="{544A7A4D-BDFC-414A-93F4-98A79266CEE3}" type="datetimeFigureOut">
              <a:rPr lang="en-US" smtClean="0"/>
              <a:t>9/21/22</a:t>
            </a:fld>
            <a:endParaRPr lang="en-US"/>
          </a:p>
        </p:txBody>
      </p:sp>
      <p:sp>
        <p:nvSpPr>
          <p:cNvPr id="5" name="Footer Placeholder 4">
            <a:extLst>
              <a:ext uri="{FF2B5EF4-FFF2-40B4-BE49-F238E27FC236}">
                <a16:creationId xmlns:a16="http://schemas.microsoft.com/office/drawing/2014/main" id="{DCE5C65C-E793-D0A5-0693-864E24D5FF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81BF7A-D815-32CF-B2AC-2E13C96DE133}"/>
              </a:ext>
            </a:extLst>
          </p:cNvPr>
          <p:cNvSpPr>
            <a:spLocks noGrp="1"/>
          </p:cNvSpPr>
          <p:nvPr>
            <p:ph type="sldNum" sz="quarter" idx="12"/>
          </p:nvPr>
        </p:nvSpPr>
        <p:spPr/>
        <p:txBody>
          <a:bodyPr/>
          <a:lstStyle/>
          <a:p>
            <a:fld id="{3A28A05E-EE54-084F-8BE5-2C142CCE5B1C}" type="slidenum">
              <a:rPr lang="en-US" smtClean="0"/>
              <a:t>‹#›</a:t>
            </a:fld>
            <a:endParaRPr lang="en-US"/>
          </a:p>
        </p:txBody>
      </p:sp>
    </p:spTree>
    <p:extLst>
      <p:ext uri="{BB962C8B-B14F-4D97-AF65-F5344CB8AC3E}">
        <p14:creationId xmlns:p14="http://schemas.microsoft.com/office/powerpoint/2010/main" val="2957926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25682-3668-F537-8535-213479C5F80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3116F3A-D111-8528-487D-4E90CF2B44F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FE4803-0E4B-3B74-04CB-C9F93C243BED}"/>
              </a:ext>
            </a:extLst>
          </p:cNvPr>
          <p:cNvSpPr>
            <a:spLocks noGrp="1"/>
          </p:cNvSpPr>
          <p:nvPr>
            <p:ph type="dt" sz="half" idx="10"/>
          </p:nvPr>
        </p:nvSpPr>
        <p:spPr/>
        <p:txBody>
          <a:bodyPr/>
          <a:lstStyle/>
          <a:p>
            <a:fld id="{544A7A4D-BDFC-414A-93F4-98A79266CEE3}" type="datetimeFigureOut">
              <a:rPr lang="en-US" smtClean="0"/>
              <a:t>9/21/22</a:t>
            </a:fld>
            <a:endParaRPr lang="en-US"/>
          </a:p>
        </p:txBody>
      </p:sp>
      <p:sp>
        <p:nvSpPr>
          <p:cNvPr id="5" name="Footer Placeholder 4">
            <a:extLst>
              <a:ext uri="{FF2B5EF4-FFF2-40B4-BE49-F238E27FC236}">
                <a16:creationId xmlns:a16="http://schemas.microsoft.com/office/drawing/2014/main" id="{3E3C230E-7F7E-2C69-7122-08E09071DD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511927-DD0B-AD53-FBDA-F60811947B3D}"/>
              </a:ext>
            </a:extLst>
          </p:cNvPr>
          <p:cNvSpPr>
            <a:spLocks noGrp="1"/>
          </p:cNvSpPr>
          <p:nvPr>
            <p:ph type="sldNum" sz="quarter" idx="12"/>
          </p:nvPr>
        </p:nvSpPr>
        <p:spPr/>
        <p:txBody>
          <a:bodyPr/>
          <a:lstStyle/>
          <a:p>
            <a:fld id="{3A28A05E-EE54-084F-8BE5-2C142CCE5B1C}" type="slidenum">
              <a:rPr lang="en-US" smtClean="0"/>
              <a:t>‹#›</a:t>
            </a:fld>
            <a:endParaRPr lang="en-US"/>
          </a:p>
        </p:txBody>
      </p:sp>
    </p:spTree>
    <p:extLst>
      <p:ext uri="{BB962C8B-B14F-4D97-AF65-F5344CB8AC3E}">
        <p14:creationId xmlns:p14="http://schemas.microsoft.com/office/powerpoint/2010/main" val="1639974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A302C74-5409-2257-36FC-3E41EF196B2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B0AE00F-4A97-6EA6-463F-362318DB5D1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0D4893-6CB0-BFAF-25EA-13AF68898ABA}"/>
              </a:ext>
            </a:extLst>
          </p:cNvPr>
          <p:cNvSpPr>
            <a:spLocks noGrp="1"/>
          </p:cNvSpPr>
          <p:nvPr>
            <p:ph type="dt" sz="half" idx="10"/>
          </p:nvPr>
        </p:nvSpPr>
        <p:spPr/>
        <p:txBody>
          <a:bodyPr/>
          <a:lstStyle/>
          <a:p>
            <a:fld id="{544A7A4D-BDFC-414A-93F4-98A79266CEE3}" type="datetimeFigureOut">
              <a:rPr lang="en-US" smtClean="0"/>
              <a:t>9/21/22</a:t>
            </a:fld>
            <a:endParaRPr lang="en-US"/>
          </a:p>
        </p:txBody>
      </p:sp>
      <p:sp>
        <p:nvSpPr>
          <p:cNvPr id="5" name="Footer Placeholder 4">
            <a:extLst>
              <a:ext uri="{FF2B5EF4-FFF2-40B4-BE49-F238E27FC236}">
                <a16:creationId xmlns:a16="http://schemas.microsoft.com/office/drawing/2014/main" id="{CE03325F-545A-AE74-66BA-2E45B4441B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2DF3B7-91F4-6A19-ECD5-6B9013F06B6B}"/>
              </a:ext>
            </a:extLst>
          </p:cNvPr>
          <p:cNvSpPr>
            <a:spLocks noGrp="1"/>
          </p:cNvSpPr>
          <p:nvPr>
            <p:ph type="sldNum" sz="quarter" idx="12"/>
          </p:nvPr>
        </p:nvSpPr>
        <p:spPr/>
        <p:txBody>
          <a:bodyPr/>
          <a:lstStyle/>
          <a:p>
            <a:fld id="{3A28A05E-EE54-084F-8BE5-2C142CCE5B1C}" type="slidenum">
              <a:rPr lang="en-US" smtClean="0"/>
              <a:t>‹#›</a:t>
            </a:fld>
            <a:endParaRPr lang="en-US"/>
          </a:p>
        </p:txBody>
      </p:sp>
    </p:spTree>
    <p:extLst>
      <p:ext uri="{BB962C8B-B14F-4D97-AF65-F5344CB8AC3E}">
        <p14:creationId xmlns:p14="http://schemas.microsoft.com/office/powerpoint/2010/main" val="4271495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AC3A2-E5C5-F94D-8A47-E037538E33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7674C1C-79BA-4FE0-F7B8-599CDEF553A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1E247D-AD85-B6AA-489E-7C02142A8A68}"/>
              </a:ext>
            </a:extLst>
          </p:cNvPr>
          <p:cNvSpPr>
            <a:spLocks noGrp="1"/>
          </p:cNvSpPr>
          <p:nvPr>
            <p:ph type="dt" sz="half" idx="10"/>
          </p:nvPr>
        </p:nvSpPr>
        <p:spPr/>
        <p:txBody>
          <a:bodyPr/>
          <a:lstStyle/>
          <a:p>
            <a:fld id="{544A7A4D-BDFC-414A-93F4-98A79266CEE3}" type="datetimeFigureOut">
              <a:rPr lang="en-US" smtClean="0"/>
              <a:t>9/21/22</a:t>
            </a:fld>
            <a:endParaRPr lang="en-US"/>
          </a:p>
        </p:txBody>
      </p:sp>
      <p:sp>
        <p:nvSpPr>
          <p:cNvPr id="5" name="Footer Placeholder 4">
            <a:extLst>
              <a:ext uri="{FF2B5EF4-FFF2-40B4-BE49-F238E27FC236}">
                <a16:creationId xmlns:a16="http://schemas.microsoft.com/office/drawing/2014/main" id="{C71E75A0-92B7-A8E7-CA33-3D38E60755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AC7152-5B17-974E-A833-4EEF33C0A835}"/>
              </a:ext>
            </a:extLst>
          </p:cNvPr>
          <p:cNvSpPr>
            <a:spLocks noGrp="1"/>
          </p:cNvSpPr>
          <p:nvPr>
            <p:ph type="sldNum" sz="quarter" idx="12"/>
          </p:nvPr>
        </p:nvSpPr>
        <p:spPr/>
        <p:txBody>
          <a:bodyPr/>
          <a:lstStyle/>
          <a:p>
            <a:fld id="{3A28A05E-EE54-084F-8BE5-2C142CCE5B1C}" type="slidenum">
              <a:rPr lang="en-US" smtClean="0"/>
              <a:t>‹#›</a:t>
            </a:fld>
            <a:endParaRPr lang="en-US"/>
          </a:p>
        </p:txBody>
      </p:sp>
    </p:spTree>
    <p:extLst>
      <p:ext uri="{BB962C8B-B14F-4D97-AF65-F5344CB8AC3E}">
        <p14:creationId xmlns:p14="http://schemas.microsoft.com/office/powerpoint/2010/main" val="649003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6CFA4-4B9F-772B-E2DC-7E386CABCC5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075C189-4C0E-0654-F2DD-10F7F44EE83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CF1395D-C618-C01A-7C54-EDEE5429A990}"/>
              </a:ext>
            </a:extLst>
          </p:cNvPr>
          <p:cNvSpPr>
            <a:spLocks noGrp="1"/>
          </p:cNvSpPr>
          <p:nvPr>
            <p:ph type="dt" sz="half" idx="10"/>
          </p:nvPr>
        </p:nvSpPr>
        <p:spPr/>
        <p:txBody>
          <a:bodyPr/>
          <a:lstStyle/>
          <a:p>
            <a:fld id="{544A7A4D-BDFC-414A-93F4-98A79266CEE3}" type="datetimeFigureOut">
              <a:rPr lang="en-US" smtClean="0"/>
              <a:t>9/21/22</a:t>
            </a:fld>
            <a:endParaRPr lang="en-US"/>
          </a:p>
        </p:txBody>
      </p:sp>
      <p:sp>
        <p:nvSpPr>
          <p:cNvPr id="5" name="Footer Placeholder 4">
            <a:extLst>
              <a:ext uri="{FF2B5EF4-FFF2-40B4-BE49-F238E27FC236}">
                <a16:creationId xmlns:a16="http://schemas.microsoft.com/office/drawing/2014/main" id="{65DF929F-C073-A327-B9A3-0B657C6DC8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83B828-B643-3A38-7468-83166634FE58}"/>
              </a:ext>
            </a:extLst>
          </p:cNvPr>
          <p:cNvSpPr>
            <a:spLocks noGrp="1"/>
          </p:cNvSpPr>
          <p:nvPr>
            <p:ph type="sldNum" sz="quarter" idx="12"/>
          </p:nvPr>
        </p:nvSpPr>
        <p:spPr/>
        <p:txBody>
          <a:bodyPr/>
          <a:lstStyle/>
          <a:p>
            <a:fld id="{3A28A05E-EE54-084F-8BE5-2C142CCE5B1C}" type="slidenum">
              <a:rPr lang="en-US" smtClean="0"/>
              <a:t>‹#›</a:t>
            </a:fld>
            <a:endParaRPr lang="en-US"/>
          </a:p>
        </p:txBody>
      </p:sp>
    </p:spTree>
    <p:extLst>
      <p:ext uri="{BB962C8B-B14F-4D97-AF65-F5344CB8AC3E}">
        <p14:creationId xmlns:p14="http://schemas.microsoft.com/office/powerpoint/2010/main" val="12988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11450-5AF0-9326-3D44-285BB8B29D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32BC5E-4DC8-CC63-8FDC-DB789958F2A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EB1758D-CCF6-F6AD-5923-DF8D9CF039A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6BE5F59-F780-9FB9-4560-C9AC7CAEF2EE}"/>
              </a:ext>
            </a:extLst>
          </p:cNvPr>
          <p:cNvSpPr>
            <a:spLocks noGrp="1"/>
          </p:cNvSpPr>
          <p:nvPr>
            <p:ph type="dt" sz="half" idx="10"/>
          </p:nvPr>
        </p:nvSpPr>
        <p:spPr/>
        <p:txBody>
          <a:bodyPr/>
          <a:lstStyle/>
          <a:p>
            <a:fld id="{544A7A4D-BDFC-414A-93F4-98A79266CEE3}" type="datetimeFigureOut">
              <a:rPr lang="en-US" smtClean="0"/>
              <a:t>9/21/22</a:t>
            </a:fld>
            <a:endParaRPr lang="en-US"/>
          </a:p>
        </p:txBody>
      </p:sp>
      <p:sp>
        <p:nvSpPr>
          <p:cNvPr id="6" name="Footer Placeholder 5">
            <a:extLst>
              <a:ext uri="{FF2B5EF4-FFF2-40B4-BE49-F238E27FC236}">
                <a16:creationId xmlns:a16="http://schemas.microsoft.com/office/drawing/2014/main" id="{A09C1B30-A64E-F208-8531-26CAD7E199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BFCDDF0-EB0F-A639-A231-0EAA69604D07}"/>
              </a:ext>
            </a:extLst>
          </p:cNvPr>
          <p:cNvSpPr>
            <a:spLocks noGrp="1"/>
          </p:cNvSpPr>
          <p:nvPr>
            <p:ph type="sldNum" sz="quarter" idx="12"/>
          </p:nvPr>
        </p:nvSpPr>
        <p:spPr/>
        <p:txBody>
          <a:bodyPr/>
          <a:lstStyle/>
          <a:p>
            <a:fld id="{3A28A05E-EE54-084F-8BE5-2C142CCE5B1C}" type="slidenum">
              <a:rPr lang="en-US" smtClean="0"/>
              <a:t>‹#›</a:t>
            </a:fld>
            <a:endParaRPr lang="en-US"/>
          </a:p>
        </p:txBody>
      </p:sp>
    </p:spTree>
    <p:extLst>
      <p:ext uri="{BB962C8B-B14F-4D97-AF65-F5344CB8AC3E}">
        <p14:creationId xmlns:p14="http://schemas.microsoft.com/office/powerpoint/2010/main" val="1267283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3EC48-37AB-5853-07E9-6E13C604203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AF14FC0-92A3-E768-A44A-BA3049D452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5E50EBD-17FE-01A2-72AF-2D922187F89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FC802CD-4540-CCDF-3C5F-D47BD77D76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53C91C9-1F0E-B1B1-50BE-676A08BB8B9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8D80CA1-6DE4-F880-6C99-B7E6B8909296}"/>
              </a:ext>
            </a:extLst>
          </p:cNvPr>
          <p:cNvSpPr>
            <a:spLocks noGrp="1"/>
          </p:cNvSpPr>
          <p:nvPr>
            <p:ph type="dt" sz="half" idx="10"/>
          </p:nvPr>
        </p:nvSpPr>
        <p:spPr/>
        <p:txBody>
          <a:bodyPr/>
          <a:lstStyle/>
          <a:p>
            <a:fld id="{544A7A4D-BDFC-414A-93F4-98A79266CEE3}" type="datetimeFigureOut">
              <a:rPr lang="en-US" smtClean="0"/>
              <a:t>9/21/22</a:t>
            </a:fld>
            <a:endParaRPr lang="en-US"/>
          </a:p>
        </p:txBody>
      </p:sp>
      <p:sp>
        <p:nvSpPr>
          <p:cNvPr id="8" name="Footer Placeholder 7">
            <a:extLst>
              <a:ext uri="{FF2B5EF4-FFF2-40B4-BE49-F238E27FC236}">
                <a16:creationId xmlns:a16="http://schemas.microsoft.com/office/drawing/2014/main" id="{69B62524-5239-A50F-B17F-4D00911AF51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EBE8C9E-5EBF-C540-592A-EDBDF2A81AAC}"/>
              </a:ext>
            </a:extLst>
          </p:cNvPr>
          <p:cNvSpPr>
            <a:spLocks noGrp="1"/>
          </p:cNvSpPr>
          <p:nvPr>
            <p:ph type="sldNum" sz="quarter" idx="12"/>
          </p:nvPr>
        </p:nvSpPr>
        <p:spPr/>
        <p:txBody>
          <a:bodyPr/>
          <a:lstStyle/>
          <a:p>
            <a:fld id="{3A28A05E-EE54-084F-8BE5-2C142CCE5B1C}" type="slidenum">
              <a:rPr lang="en-US" smtClean="0"/>
              <a:t>‹#›</a:t>
            </a:fld>
            <a:endParaRPr lang="en-US"/>
          </a:p>
        </p:txBody>
      </p:sp>
    </p:spTree>
    <p:extLst>
      <p:ext uri="{BB962C8B-B14F-4D97-AF65-F5344CB8AC3E}">
        <p14:creationId xmlns:p14="http://schemas.microsoft.com/office/powerpoint/2010/main" val="2431325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5A282-6953-0999-4435-B49B3E491DA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8B99613-F607-1FB5-CAFD-64B0B669DDD8}"/>
              </a:ext>
            </a:extLst>
          </p:cNvPr>
          <p:cNvSpPr>
            <a:spLocks noGrp="1"/>
          </p:cNvSpPr>
          <p:nvPr>
            <p:ph type="dt" sz="half" idx="10"/>
          </p:nvPr>
        </p:nvSpPr>
        <p:spPr/>
        <p:txBody>
          <a:bodyPr/>
          <a:lstStyle/>
          <a:p>
            <a:fld id="{544A7A4D-BDFC-414A-93F4-98A79266CEE3}" type="datetimeFigureOut">
              <a:rPr lang="en-US" smtClean="0"/>
              <a:t>9/21/22</a:t>
            </a:fld>
            <a:endParaRPr lang="en-US"/>
          </a:p>
        </p:txBody>
      </p:sp>
      <p:sp>
        <p:nvSpPr>
          <p:cNvPr id="4" name="Footer Placeholder 3">
            <a:extLst>
              <a:ext uri="{FF2B5EF4-FFF2-40B4-BE49-F238E27FC236}">
                <a16:creationId xmlns:a16="http://schemas.microsoft.com/office/drawing/2014/main" id="{BF0C0FA9-44E8-BEF3-3F50-9BC98FD3850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AE32924-979B-4758-8CB8-FB421BB5DB67}"/>
              </a:ext>
            </a:extLst>
          </p:cNvPr>
          <p:cNvSpPr>
            <a:spLocks noGrp="1"/>
          </p:cNvSpPr>
          <p:nvPr>
            <p:ph type="sldNum" sz="quarter" idx="12"/>
          </p:nvPr>
        </p:nvSpPr>
        <p:spPr/>
        <p:txBody>
          <a:bodyPr/>
          <a:lstStyle/>
          <a:p>
            <a:fld id="{3A28A05E-EE54-084F-8BE5-2C142CCE5B1C}" type="slidenum">
              <a:rPr lang="en-US" smtClean="0"/>
              <a:t>‹#›</a:t>
            </a:fld>
            <a:endParaRPr lang="en-US"/>
          </a:p>
        </p:txBody>
      </p:sp>
    </p:spTree>
    <p:extLst>
      <p:ext uri="{BB962C8B-B14F-4D97-AF65-F5344CB8AC3E}">
        <p14:creationId xmlns:p14="http://schemas.microsoft.com/office/powerpoint/2010/main" val="1204187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64645A3-309D-DCBA-1D64-3E78B9CEA8E6}"/>
              </a:ext>
            </a:extLst>
          </p:cNvPr>
          <p:cNvSpPr>
            <a:spLocks noGrp="1"/>
          </p:cNvSpPr>
          <p:nvPr>
            <p:ph type="dt" sz="half" idx="10"/>
          </p:nvPr>
        </p:nvSpPr>
        <p:spPr/>
        <p:txBody>
          <a:bodyPr/>
          <a:lstStyle/>
          <a:p>
            <a:fld id="{544A7A4D-BDFC-414A-93F4-98A79266CEE3}" type="datetimeFigureOut">
              <a:rPr lang="en-US" smtClean="0"/>
              <a:t>9/21/22</a:t>
            </a:fld>
            <a:endParaRPr lang="en-US"/>
          </a:p>
        </p:txBody>
      </p:sp>
      <p:sp>
        <p:nvSpPr>
          <p:cNvPr id="3" name="Footer Placeholder 2">
            <a:extLst>
              <a:ext uri="{FF2B5EF4-FFF2-40B4-BE49-F238E27FC236}">
                <a16:creationId xmlns:a16="http://schemas.microsoft.com/office/drawing/2014/main" id="{43D3EE90-FACE-1773-DE85-61F723CB20A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0B71EE4-3911-64AA-8B1D-1CDE9F774ECC}"/>
              </a:ext>
            </a:extLst>
          </p:cNvPr>
          <p:cNvSpPr>
            <a:spLocks noGrp="1"/>
          </p:cNvSpPr>
          <p:nvPr>
            <p:ph type="sldNum" sz="quarter" idx="12"/>
          </p:nvPr>
        </p:nvSpPr>
        <p:spPr/>
        <p:txBody>
          <a:bodyPr/>
          <a:lstStyle/>
          <a:p>
            <a:fld id="{3A28A05E-EE54-084F-8BE5-2C142CCE5B1C}" type="slidenum">
              <a:rPr lang="en-US" smtClean="0"/>
              <a:t>‹#›</a:t>
            </a:fld>
            <a:endParaRPr lang="en-US"/>
          </a:p>
        </p:txBody>
      </p:sp>
    </p:spTree>
    <p:extLst>
      <p:ext uri="{BB962C8B-B14F-4D97-AF65-F5344CB8AC3E}">
        <p14:creationId xmlns:p14="http://schemas.microsoft.com/office/powerpoint/2010/main" val="3914725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4C870-F925-40C4-6015-6DB39F8F4D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072B0B9-678E-D797-F6E8-5A21CBAA9C6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79E6905-708C-F74E-7FC3-607558DFB1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A0A0F86-20E1-78B8-379A-91785DDCA265}"/>
              </a:ext>
            </a:extLst>
          </p:cNvPr>
          <p:cNvSpPr>
            <a:spLocks noGrp="1"/>
          </p:cNvSpPr>
          <p:nvPr>
            <p:ph type="dt" sz="half" idx="10"/>
          </p:nvPr>
        </p:nvSpPr>
        <p:spPr/>
        <p:txBody>
          <a:bodyPr/>
          <a:lstStyle/>
          <a:p>
            <a:fld id="{544A7A4D-BDFC-414A-93F4-98A79266CEE3}" type="datetimeFigureOut">
              <a:rPr lang="en-US" smtClean="0"/>
              <a:t>9/21/22</a:t>
            </a:fld>
            <a:endParaRPr lang="en-US"/>
          </a:p>
        </p:txBody>
      </p:sp>
      <p:sp>
        <p:nvSpPr>
          <p:cNvPr id="6" name="Footer Placeholder 5">
            <a:extLst>
              <a:ext uri="{FF2B5EF4-FFF2-40B4-BE49-F238E27FC236}">
                <a16:creationId xmlns:a16="http://schemas.microsoft.com/office/drawing/2014/main" id="{F0CC6DD3-EF91-21AB-7150-ABCD211B7E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BFEE9B-CE21-4B70-4FCC-88271FDFF771}"/>
              </a:ext>
            </a:extLst>
          </p:cNvPr>
          <p:cNvSpPr>
            <a:spLocks noGrp="1"/>
          </p:cNvSpPr>
          <p:nvPr>
            <p:ph type="sldNum" sz="quarter" idx="12"/>
          </p:nvPr>
        </p:nvSpPr>
        <p:spPr/>
        <p:txBody>
          <a:bodyPr/>
          <a:lstStyle/>
          <a:p>
            <a:fld id="{3A28A05E-EE54-084F-8BE5-2C142CCE5B1C}" type="slidenum">
              <a:rPr lang="en-US" smtClean="0"/>
              <a:t>‹#›</a:t>
            </a:fld>
            <a:endParaRPr lang="en-US"/>
          </a:p>
        </p:txBody>
      </p:sp>
    </p:spTree>
    <p:extLst>
      <p:ext uri="{BB962C8B-B14F-4D97-AF65-F5344CB8AC3E}">
        <p14:creationId xmlns:p14="http://schemas.microsoft.com/office/powerpoint/2010/main" val="566809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83933-2267-543B-1BE5-D193F45502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7AE7776-6ACE-349D-D2C3-E6021D9D299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DA3C94C-86D1-84E3-3E88-FAED0E36C2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D8B9933-CEDB-EA13-CFD1-E7F8941AE81F}"/>
              </a:ext>
            </a:extLst>
          </p:cNvPr>
          <p:cNvSpPr>
            <a:spLocks noGrp="1"/>
          </p:cNvSpPr>
          <p:nvPr>
            <p:ph type="dt" sz="half" idx="10"/>
          </p:nvPr>
        </p:nvSpPr>
        <p:spPr/>
        <p:txBody>
          <a:bodyPr/>
          <a:lstStyle/>
          <a:p>
            <a:fld id="{544A7A4D-BDFC-414A-93F4-98A79266CEE3}" type="datetimeFigureOut">
              <a:rPr lang="en-US" smtClean="0"/>
              <a:t>9/21/22</a:t>
            </a:fld>
            <a:endParaRPr lang="en-US"/>
          </a:p>
        </p:txBody>
      </p:sp>
      <p:sp>
        <p:nvSpPr>
          <p:cNvPr id="6" name="Footer Placeholder 5">
            <a:extLst>
              <a:ext uri="{FF2B5EF4-FFF2-40B4-BE49-F238E27FC236}">
                <a16:creationId xmlns:a16="http://schemas.microsoft.com/office/drawing/2014/main" id="{3D62D7E8-4C64-AFCB-6D30-38D1B37828D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AB30F7-A61E-6256-EDD3-AC568A4FB55F}"/>
              </a:ext>
            </a:extLst>
          </p:cNvPr>
          <p:cNvSpPr>
            <a:spLocks noGrp="1"/>
          </p:cNvSpPr>
          <p:nvPr>
            <p:ph type="sldNum" sz="quarter" idx="12"/>
          </p:nvPr>
        </p:nvSpPr>
        <p:spPr/>
        <p:txBody>
          <a:bodyPr/>
          <a:lstStyle/>
          <a:p>
            <a:fld id="{3A28A05E-EE54-084F-8BE5-2C142CCE5B1C}" type="slidenum">
              <a:rPr lang="en-US" smtClean="0"/>
              <a:t>‹#›</a:t>
            </a:fld>
            <a:endParaRPr lang="en-US"/>
          </a:p>
        </p:txBody>
      </p:sp>
    </p:spTree>
    <p:extLst>
      <p:ext uri="{BB962C8B-B14F-4D97-AF65-F5344CB8AC3E}">
        <p14:creationId xmlns:p14="http://schemas.microsoft.com/office/powerpoint/2010/main" val="4150045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6BA0DB3-A7F7-D2F5-FBA5-B2B7DED0165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E3C3306-FCA7-402D-3E52-498EF130DB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0DA656-6A0D-3A27-D4B7-D3327042EC4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4A7A4D-BDFC-414A-93F4-98A79266CEE3}" type="datetimeFigureOut">
              <a:rPr lang="en-US" smtClean="0"/>
              <a:t>9/21/22</a:t>
            </a:fld>
            <a:endParaRPr lang="en-US"/>
          </a:p>
        </p:txBody>
      </p:sp>
      <p:sp>
        <p:nvSpPr>
          <p:cNvPr id="5" name="Footer Placeholder 4">
            <a:extLst>
              <a:ext uri="{FF2B5EF4-FFF2-40B4-BE49-F238E27FC236}">
                <a16:creationId xmlns:a16="http://schemas.microsoft.com/office/drawing/2014/main" id="{703954F5-8A7D-A9D9-23C8-62F547F6DD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D60DC4B-2FD0-5EA2-8D5F-547F6B2B193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28A05E-EE54-084F-8BE5-2C142CCE5B1C}" type="slidenum">
              <a:rPr lang="en-US" smtClean="0"/>
              <a:t>‹#›</a:t>
            </a:fld>
            <a:endParaRPr lang="en-US"/>
          </a:p>
        </p:txBody>
      </p:sp>
    </p:spTree>
    <p:extLst>
      <p:ext uri="{BB962C8B-B14F-4D97-AF65-F5344CB8AC3E}">
        <p14:creationId xmlns:p14="http://schemas.microsoft.com/office/powerpoint/2010/main" val="7312753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64DF7D3B-E681-77A9-D4FD-40F1226B6F4F}"/>
              </a:ext>
            </a:extLst>
          </p:cNvPr>
          <p:cNvSpPr>
            <a:spLocks noGrp="1"/>
          </p:cNvSpPr>
          <p:nvPr>
            <p:ph type="ctrTitle"/>
          </p:nvPr>
        </p:nvSpPr>
        <p:spPr>
          <a:xfrm>
            <a:off x="1314824" y="735106"/>
            <a:ext cx="10053763" cy="2928470"/>
          </a:xfrm>
        </p:spPr>
        <p:txBody>
          <a:bodyPr anchor="b">
            <a:normAutofit/>
          </a:bodyPr>
          <a:lstStyle/>
          <a:p>
            <a:pPr algn="l"/>
            <a:r>
              <a:rPr lang="en-US" sz="4800">
                <a:solidFill>
                  <a:srgbClr val="FFFFFF"/>
                </a:solidFill>
              </a:rPr>
              <a:t>A European Care Strategy for caregivers and care receivers</a:t>
            </a:r>
          </a:p>
        </p:txBody>
      </p:sp>
      <p:sp>
        <p:nvSpPr>
          <p:cNvPr id="3" name="Subtitle 2">
            <a:extLst>
              <a:ext uri="{FF2B5EF4-FFF2-40B4-BE49-F238E27FC236}">
                <a16:creationId xmlns:a16="http://schemas.microsoft.com/office/drawing/2014/main" id="{76FBBA11-DBEF-46FD-FB65-D0F87FADD005}"/>
              </a:ext>
            </a:extLst>
          </p:cNvPr>
          <p:cNvSpPr>
            <a:spLocks noGrp="1"/>
          </p:cNvSpPr>
          <p:nvPr>
            <p:ph type="subTitle" idx="1"/>
          </p:nvPr>
        </p:nvSpPr>
        <p:spPr>
          <a:xfrm>
            <a:off x="455520" y="4398682"/>
            <a:ext cx="11442831" cy="2180538"/>
          </a:xfrm>
        </p:spPr>
        <p:txBody>
          <a:bodyPr anchor="ctr">
            <a:normAutofit fontScale="85000" lnSpcReduction="20000"/>
          </a:bodyPr>
          <a:lstStyle/>
          <a:p>
            <a:pPr algn="l"/>
            <a:r>
              <a:rPr lang="en-US" dirty="0"/>
              <a:t>				</a:t>
            </a:r>
          </a:p>
          <a:p>
            <a:pPr algn="l"/>
            <a:r>
              <a:rPr lang="en-US" dirty="0"/>
              <a:t>				</a:t>
            </a:r>
            <a:r>
              <a:rPr lang="en-US" sz="3000" b="1" dirty="0"/>
              <a:t>FEPS Recovery Watch </a:t>
            </a:r>
          </a:p>
          <a:p>
            <a:pPr algn="l"/>
            <a:r>
              <a:rPr lang="en-US" sz="3000" dirty="0"/>
              <a:t>				</a:t>
            </a:r>
            <a:r>
              <a:rPr lang="en-US" sz="3000" b="1" dirty="0"/>
              <a:t>21 September 2022</a:t>
            </a:r>
          </a:p>
          <a:p>
            <a:pPr algn="l"/>
            <a:r>
              <a:rPr lang="en-US" dirty="0"/>
              <a:t>			           Dr. (habil) Maria Herczog, PhD.</a:t>
            </a:r>
          </a:p>
          <a:p>
            <a:pPr algn="l"/>
            <a:r>
              <a:rPr lang="en-US" dirty="0"/>
              <a:t>			            Institute for Human Services, </a:t>
            </a:r>
          </a:p>
          <a:p>
            <a:pPr algn="l"/>
            <a:r>
              <a:rPr lang="en-US" dirty="0"/>
              <a:t>			         Family, Child, Youth Association</a:t>
            </a:r>
          </a:p>
          <a:p>
            <a:pPr algn="l"/>
            <a:endParaRPr lang="en-US" dirty="0"/>
          </a:p>
        </p:txBody>
      </p:sp>
    </p:spTree>
    <p:extLst>
      <p:ext uri="{BB962C8B-B14F-4D97-AF65-F5344CB8AC3E}">
        <p14:creationId xmlns:p14="http://schemas.microsoft.com/office/powerpoint/2010/main" val="2209304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7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1000"/>
                                  </p:stCondLst>
                                  <p:iterate>
                                    <p:tmPct val="10000"/>
                                  </p:iterate>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7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1000"/>
                                  </p:stCondLst>
                                  <p:iterate>
                                    <p:tmPct val="10000"/>
                                  </p:iterate>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7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1000"/>
                                  </p:stCondLst>
                                  <p:iterate>
                                    <p:tmPct val="10000"/>
                                  </p:iterate>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7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1000"/>
                                  </p:stCondLst>
                                  <p:iterate>
                                    <p:tmPct val="10000"/>
                                  </p:iterate>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700"/>
                                        <p:tgtEl>
                                          <p:spTgt spid="3">
                                            <p:txEl>
                                              <p:pRg st="5" end="5"/>
                                            </p:txEl>
                                          </p:spTgt>
                                        </p:tgtEl>
                                      </p:cBhvr>
                                    </p:animEffect>
                                  </p:childTnLst>
                                </p:cTn>
                              </p:par>
                              <p:par>
                                <p:cTn id="31" presetID="10" presetClass="entr" presetSubtype="0" fill="hold" grpId="0" nodeType="withEffect">
                                  <p:stCondLst>
                                    <p:cond delay="500"/>
                                  </p:stCondLst>
                                  <p:iterate>
                                    <p:tmPct val="10000"/>
                                  </p:iterate>
                                  <p:childTnLst>
                                    <p:set>
                                      <p:cBhvr>
                                        <p:cTn id="32" dur="1" fill="hold">
                                          <p:stCondLst>
                                            <p:cond delay="0"/>
                                          </p:stCondLst>
                                        </p:cTn>
                                        <p:tgtEl>
                                          <p:spTgt spid="2"/>
                                        </p:tgtEl>
                                        <p:attrNameLst>
                                          <p:attrName>style.visibility</p:attrName>
                                        </p:attrNameLst>
                                      </p:cBhvr>
                                      <p:to>
                                        <p:strVal val="visible"/>
                                      </p:to>
                                    </p:set>
                                    <p:animEffect transition="in" filter="fade">
                                      <p:cBhvr>
                                        <p:cTn id="33"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7"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7D2320D-6461-F9D3-263C-E8592CBD50E7}"/>
              </a:ext>
            </a:extLst>
          </p:cNvPr>
          <p:cNvSpPr>
            <a:spLocks noGrp="1"/>
          </p:cNvSpPr>
          <p:nvPr>
            <p:ph type="title"/>
          </p:nvPr>
        </p:nvSpPr>
        <p:spPr>
          <a:xfrm>
            <a:off x="466722" y="586855"/>
            <a:ext cx="3201366" cy="3387497"/>
          </a:xfrm>
        </p:spPr>
        <p:txBody>
          <a:bodyPr anchor="b">
            <a:normAutofit/>
          </a:bodyPr>
          <a:lstStyle/>
          <a:p>
            <a:pPr algn="r"/>
            <a:r>
              <a:rPr lang="en-US" sz="4000" dirty="0">
                <a:solidFill>
                  <a:srgbClr val="FFFFFF"/>
                </a:solidFill>
              </a:rPr>
              <a:t>       Early childhood education and care</a:t>
            </a:r>
          </a:p>
        </p:txBody>
      </p:sp>
      <p:sp>
        <p:nvSpPr>
          <p:cNvPr id="3" name="Content Placeholder 2">
            <a:extLst>
              <a:ext uri="{FF2B5EF4-FFF2-40B4-BE49-F238E27FC236}">
                <a16:creationId xmlns:a16="http://schemas.microsoft.com/office/drawing/2014/main" id="{DE0EC23D-DC0C-D365-F0CF-5E393F38F0D5}"/>
              </a:ext>
            </a:extLst>
          </p:cNvPr>
          <p:cNvSpPr>
            <a:spLocks noGrp="1"/>
          </p:cNvSpPr>
          <p:nvPr>
            <p:ph idx="1"/>
          </p:nvPr>
        </p:nvSpPr>
        <p:spPr>
          <a:xfrm>
            <a:off x="4810259" y="649480"/>
            <a:ext cx="6555347" cy="5862832"/>
          </a:xfrm>
        </p:spPr>
        <p:txBody>
          <a:bodyPr anchor="ctr">
            <a:normAutofit/>
          </a:bodyPr>
          <a:lstStyle/>
          <a:p>
            <a:r>
              <a:rPr lang="en-US" sz="2000" dirty="0"/>
              <a:t>Very limited if any research and data on the reasons of low attendance concerning  policies, culture, tradition, ideologies, beliefs and the use of ECEC – parents’ perceptions, public opinion, messages from policy, politics  and the media</a:t>
            </a:r>
          </a:p>
          <a:p>
            <a:r>
              <a:rPr lang="en-US" sz="2000" dirty="0"/>
              <a:t>Is there a correlation between the time spent at home on parental leave or in informal care of children based on the notion of developmental, emotional needs of children?</a:t>
            </a:r>
          </a:p>
          <a:p>
            <a:r>
              <a:rPr lang="en-US" sz="2000" dirty="0"/>
              <a:t>What is the correlation if any, between all these in the  “overperforming” and “underperforming”  countries? (feasibility study)</a:t>
            </a:r>
          </a:p>
          <a:p>
            <a:pPr marL="0" indent="0">
              <a:buNone/>
            </a:pPr>
            <a:endParaRPr lang="en-US" sz="2000" dirty="0"/>
          </a:p>
        </p:txBody>
      </p:sp>
    </p:spTree>
    <p:extLst>
      <p:ext uri="{BB962C8B-B14F-4D97-AF65-F5344CB8AC3E}">
        <p14:creationId xmlns:p14="http://schemas.microsoft.com/office/powerpoint/2010/main" val="1428361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Rectangle 24">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Rectangle 3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D8533EC-8062-A0C3-3877-5FC9EFC1D912}"/>
              </a:ext>
            </a:extLst>
          </p:cNvPr>
          <p:cNvSpPr>
            <a:spLocks noGrp="1"/>
          </p:cNvSpPr>
          <p:nvPr>
            <p:ph type="title"/>
          </p:nvPr>
        </p:nvSpPr>
        <p:spPr>
          <a:xfrm>
            <a:off x="466722" y="586855"/>
            <a:ext cx="3201366" cy="3387497"/>
          </a:xfrm>
        </p:spPr>
        <p:txBody>
          <a:bodyPr anchor="b">
            <a:normAutofit/>
          </a:bodyPr>
          <a:lstStyle/>
          <a:p>
            <a:pPr algn="r"/>
            <a:r>
              <a:rPr lang="en-US" sz="4000" dirty="0">
                <a:solidFill>
                  <a:srgbClr val="FFFFFF"/>
                </a:solidFill>
              </a:rPr>
              <a:t>Early Childhood education and care</a:t>
            </a:r>
          </a:p>
        </p:txBody>
      </p:sp>
      <p:sp>
        <p:nvSpPr>
          <p:cNvPr id="3" name="Content Placeholder 2">
            <a:extLst>
              <a:ext uri="{FF2B5EF4-FFF2-40B4-BE49-F238E27FC236}">
                <a16:creationId xmlns:a16="http://schemas.microsoft.com/office/drawing/2014/main" id="{C86A55FF-5BA1-F43F-F951-359A70B08128}"/>
              </a:ext>
            </a:extLst>
          </p:cNvPr>
          <p:cNvSpPr>
            <a:spLocks noGrp="1"/>
          </p:cNvSpPr>
          <p:nvPr>
            <p:ph idx="1"/>
          </p:nvPr>
        </p:nvSpPr>
        <p:spPr>
          <a:xfrm>
            <a:off x="4810259" y="649480"/>
            <a:ext cx="6555347" cy="5546047"/>
          </a:xfrm>
        </p:spPr>
        <p:txBody>
          <a:bodyPr anchor="ctr">
            <a:normAutofit/>
          </a:bodyPr>
          <a:lstStyle/>
          <a:p>
            <a:r>
              <a:rPr lang="en-US" sz="2000" dirty="0"/>
              <a:t>No mention and encouragement on programs offered for children taken care at home and their carers (e.g. playgroups, toy library, parent-child clubs, Sure Start programs)</a:t>
            </a:r>
          </a:p>
          <a:p>
            <a:r>
              <a:rPr lang="en-US" sz="2000" dirty="0"/>
              <a:t>Limited data on the impact of the length of stay at home and/or in ECEC (days, hours) on the development of children</a:t>
            </a:r>
          </a:p>
          <a:p>
            <a:pPr marL="0" indent="0">
              <a:buNone/>
            </a:pPr>
            <a:endParaRPr lang="en-US" sz="2000" dirty="0"/>
          </a:p>
        </p:txBody>
      </p:sp>
    </p:spTree>
    <p:extLst>
      <p:ext uri="{BB962C8B-B14F-4D97-AF65-F5344CB8AC3E}">
        <p14:creationId xmlns:p14="http://schemas.microsoft.com/office/powerpoint/2010/main" val="63753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reeform: Shape 30">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3" name="Rectangle 32">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36A4249-4F11-FCBB-37D8-2A909C660727}"/>
              </a:ext>
            </a:extLst>
          </p:cNvPr>
          <p:cNvSpPr>
            <a:spLocks noGrp="1"/>
          </p:cNvSpPr>
          <p:nvPr>
            <p:ph type="title"/>
          </p:nvPr>
        </p:nvSpPr>
        <p:spPr>
          <a:xfrm>
            <a:off x="466722" y="586855"/>
            <a:ext cx="3201366" cy="3387497"/>
          </a:xfrm>
        </p:spPr>
        <p:txBody>
          <a:bodyPr anchor="b">
            <a:normAutofit/>
          </a:bodyPr>
          <a:lstStyle/>
          <a:p>
            <a:pPr algn="r"/>
            <a:r>
              <a:rPr lang="en-US" sz="4000" dirty="0">
                <a:solidFill>
                  <a:srgbClr val="FFFFFF"/>
                </a:solidFill>
              </a:rPr>
              <a:t>Early Childhood Education  and Care</a:t>
            </a:r>
            <a:endParaRPr lang="en-US" sz="4000">
              <a:solidFill>
                <a:srgbClr val="FFFFFF"/>
              </a:solidFill>
            </a:endParaRPr>
          </a:p>
        </p:txBody>
      </p:sp>
      <p:sp>
        <p:nvSpPr>
          <p:cNvPr id="3" name="Content Placeholder 2">
            <a:extLst>
              <a:ext uri="{FF2B5EF4-FFF2-40B4-BE49-F238E27FC236}">
                <a16:creationId xmlns:a16="http://schemas.microsoft.com/office/drawing/2014/main" id="{A491FFF8-3980-5FB3-F6A5-DC124D1C7A55}"/>
              </a:ext>
            </a:extLst>
          </p:cNvPr>
          <p:cNvSpPr>
            <a:spLocks noGrp="1"/>
          </p:cNvSpPr>
          <p:nvPr>
            <p:ph idx="1"/>
          </p:nvPr>
        </p:nvSpPr>
        <p:spPr>
          <a:xfrm>
            <a:off x="4810259" y="649480"/>
            <a:ext cx="6555347" cy="5546047"/>
          </a:xfrm>
        </p:spPr>
        <p:txBody>
          <a:bodyPr anchor="ctr">
            <a:normAutofit/>
          </a:bodyPr>
          <a:lstStyle/>
          <a:p>
            <a:endParaRPr lang="en-US" sz="2000" dirty="0"/>
          </a:p>
          <a:p>
            <a:r>
              <a:rPr lang="en-US" sz="2000" dirty="0"/>
              <a:t>Child rights-based approach is needed to ensure access for all!</a:t>
            </a:r>
          </a:p>
          <a:p>
            <a:r>
              <a:rPr lang="en-US" sz="2000" dirty="0"/>
              <a:t>Ensuring high quality ECEC would need different lenses by recognizing that education and care in the early years is even more determining than in the later years, therefore qualification, conditions, prestige and remuneration of care takers is paramount</a:t>
            </a:r>
          </a:p>
          <a:p>
            <a:r>
              <a:rPr lang="en-US" sz="2000" dirty="0"/>
              <a:t>Inequalities could be substantially decreased by  the provision of high quality, inclusive ECEC to children in vulnerable situations and supporting the parents’ parenting skills by partnering with them</a:t>
            </a:r>
          </a:p>
          <a:p>
            <a:pPr marL="0" indent="0">
              <a:buNone/>
            </a:pPr>
            <a:endParaRPr lang="en-US" sz="2000" dirty="0"/>
          </a:p>
        </p:txBody>
      </p:sp>
    </p:spTree>
    <p:extLst>
      <p:ext uri="{BB962C8B-B14F-4D97-AF65-F5344CB8AC3E}">
        <p14:creationId xmlns:p14="http://schemas.microsoft.com/office/powerpoint/2010/main" val="516041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1E01F84-4A6B-232B-B3D0-8C02A833880E}"/>
              </a:ext>
            </a:extLst>
          </p:cNvPr>
          <p:cNvSpPr>
            <a:spLocks noGrp="1"/>
          </p:cNvSpPr>
          <p:nvPr>
            <p:ph type="title"/>
          </p:nvPr>
        </p:nvSpPr>
        <p:spPr>
          <a:xfrm>
            <a:off x="586478" y="1683756"/>
            <a:ext cx="3115265" cy="2396359"/>
          </a:xfrm>
        </p:spPr>
        <p:txBody>
          <a:bodyPr anchor="b">
            <a:normAutofit/>
          </a:bodyPr>
          <a:lstStyle/>
          <a:p>
            <a:pPr algn="r"/>
            <a:r>
              <a:rPr lang="en-US" sz="4000" dirty="0">
                <a:solidFill>
                  <a:srgbClr val="FFFFFF"/>
                </a:solidFill>
              </a:rPr>
              <a:t>Early Childhood Education and Care</a:t>
            </a:r>
          </a:p>
        </p:txBody>
      </p:sp>
      <p:graphicFrame>
        <p:nvGraphicFramePr>
          <p:cNvPr id="5" name="Content Placeholder 2">
            <a:extLst>
              <a:ext uri="{FF2B5EF4-FFF2-40B4-BE49-F238E27FC236}">
                <a16:creationId xmlns:a16="http://schemas.microsoft.com/office/drawing/2014/main" id="{2F18AF1D-7242-9923-6360-468D470087FE}"/>
              </a:ext>
            </a:extLst>
          </p:cNvPr>
          <p:cNvGraphicFramePr>
            <a:graphicFrameLocks noGrp="1"/>
          </p:cNvGraphicFramePr>
          <p:nvPr>
            <p:ph idx="1"/>
            <p:extLst>
              <p:ext uri="{D42A27DB-BD31-4B8C-83A1-F6EECF244321}">
                <p14:modId xmlns:p14="http://schemas.microsoft.com/office/powerpoint/2010/main" val="2189386087"/>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33644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C7EAB-28B6-5313-F3D2-BBD6216E5F1A}"/>
              </a:ext>
            </a:extLst>
          </p:cNvPr>
          <p:cNvSpPr>
            <a:spLocks noGrp="1"/>
          </p:cNvSpPr>
          <p:nvPr>
            <p:ph type="title"/>
          </p:nvPr>
        </p:nvSpPr>
        <p:spPr/>
        <p:txBody>
          <a:bodyPr/>
          <a:lstStyle/>
          <a:p>
            <a:r>
              <a:rPr lang="en-US" dirty="0"/>
              <a:t>     		  Thanks for your attention!</a:t>
            </a:r>
          </a:p>
        </p:txBody>
      </p:sp>
      <p:pic>
        <p:nvPicPr>
          <p:cNvPr id="1026" name="Picture 2" descr="Professionalism in early childhood care and education - MSU Extension">
            <a:extLst>
              <a:ext uri="{FF2B5EF4-FFF2-40B4-BE49-F238E27FC236}">
                <a16:creationId xmlns:a16="http://schemas.microsoft.com/office/drawing/2014/main" id="{9DE394F9-7D79-2EFA-5B54-93CAE291EB2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00175" y="1814513"/>
            <a:ext cx="9758363" cy="4229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05272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TotalTime>
  <Words>409</Words>
  <Application>Microsoft Macintosh PowerPoint</Application>
  <PresentationFormat>Widescreen</PresentationFormat>
  <Paragraphs>24</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A European Care Strategy for caregivers and care receivers</vt:lpstr>
      <vt:lpstr>       Early childhood education and care</vt:lpstr>
      <vt:lpstr>Early Childhood education and care</vt:lpstr>
      <vt:lpstr>Early Childhood Education  and Care</vt:lpstr>
      <vt:lpstr>Early Childhood Education and Care</vt:lpstr>
      <vt:lpstr>         Thanks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European Care Strategy for caregivers and care receivers</dc:title>
  <dc:creator>Mária Herczog</dc:creator>
  <cp:lastModifiedBy>Mária Herczog</cp:lastModifiedBy>
  <cp:revision>6</cp:revision>
  <dcterms:created xsi:type="dcterms:W3CDTF">2022-09-21T06:13:52Z</dcterms:created>
  <dcterms:modified xsi:type="dcterms:W3CDTF">2022-09-21T07:45:23Z</dcterms:modified>
</cp:coreProperties>
</file>